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3" Type="http://schemas.openxmlformats.org/officeDocument/2006/relationships/slide" Target="slides/slide79.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7a61b1402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37a61b14029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7a61b14029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37a61b14029_0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7a61b14029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37a61b14029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7a61b14029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37a61b14029_0_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7a61b14029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37a61b14029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7a61b1402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7a61b14029_0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a61b14029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7a61b14029_0_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7a61b14029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37a61b14029_0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7a61b14029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37a61b14029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7a61b14029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37a61b14029_0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a61b14029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37a61b14029_0_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7a61b14029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37a61b14029_0_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7a61b14029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7a61b14029_0_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a61b14029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37a61b14029_0_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7a61b14029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37a61b14029_0_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7a61b14029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37a61b14029_0_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809e3a66e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3809e3a66e6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83a141eba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g3883a141eba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g3883a141eba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83a141eba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0" name="Google Shape;320;g3883a141eba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 name="Google Shape;321;g3883a141eba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883a141eba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g3883a141eba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g3883a141eba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883a141eba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g3883a141eba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5" name="Google Shape;335;g3883a141eba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883a141eba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g3883a141eba_0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 name="Google Shape;341;g3883a141eba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883a141eba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8" name="Google Shape;348;g3883a141eba_0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g3883a141eba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809e3a66e6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3809e3a66e6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7d0e2c23e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37d0e2c23e3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7d0e2c23e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37d0e2c23e3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3" name="Google Shape;46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7" name="Google Shape;47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8" name="Google Shape;488;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6" name="Google Shape;496;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 name="Google Shape;49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2" name="Google Shape;502;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3" name="Google Shape;50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9" name="Google Shape;509;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8" name="Google Shape;518;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7" name="Google Shape;527;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8" name="Google Shape;52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7a61b1402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7a61b14029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7" name="Google Shape;537;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8" name="Google Shape;53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4" name="Google Shape;544;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2" name="Google Shape;552;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7d2937db2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g37d2937db2a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7a61b14029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37a61b14029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7dfcc7ead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37dfcc7eada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7a61b14029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37a61b14029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7a61b14029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37a61b14029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11"/>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 name="Google Shape;76;p11"/>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1"/>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 name="Google Shape;78;p11"/>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 name="Shape 82"/>
        <p:cNvGrpSpPr/>
        <p:nvPr/>
      </p:nvGrpSpPr>
      <p:grpSpPr>
        <a:xfrm>
          <a:off x="0" y="0"/>
          <a:ext cx="0" cy="0"/>
          <a:chOff x="0" y="0"/>
          <a:chExt cx="0" cy="0"/>
        </a:xfrm>
      </p:grpSpPr>
      <p:sp>
        <p:nvSpPr>
          <p:cNvPr id="83" name="Google Shape;83;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2"/>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 name="Google Shape;85;p1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 name="Google Shape;86;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9" name="Shape 89"/>
        <p:cNvGrpSpPr/>
        <p:nvPr/>
      </p:nvGrpSpPr>
      <p:grpSpPr>
        <a:xfrm>
          <a:off x="0" y="0"/>
          <a:ext cx="0" cy="0"/>
          <a:chOff x="0" y="0"/>
          <a:chExt cx="0" cy="0"/>
        </a:xfrm>
      </p:grpSpPr>
      <p:sp>
        <p:nvSpPr>
          <p:cNvPr id="90" name="Google Shape;90;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3"/>
          <p:cNvSpPr/>
          <p:nvPr>
            <p:ph idx="2" type="pic"/>
          </p:nvPr>
        </p:nvSpPr>
        <p:spPr>
          <a:xfrm>
            <a:off x="3887391" y="987426"/>
            <a:ext cx="4629150" cy="4873625"/>
          </a:xfrm>
          <a:prstGeom prst="rect">
            <a:avLst/>
          </a:prstGeom>
          <a:noFill/>
          <a:ln>
            <a:noFill/>
          </a:ln>
        </p:spPr>
      </p:sp>
      <p:sp>
        <p:nvSpPr>
          <p:cNvPr id="92" name="Google Shape;92;p1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3" name="Google Shape;93;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6" name="Shape 96"/>
        <p:cNvGrpSpPr/>
        <p:nvPr/>
      </p:nvGrpSpPr>
      <p:grpSpPr>
        <a:xfrm>
          <a:off x="0" y="0"/>
          <a:ext cx="0" cy="0"/>
          <a:chOff x="0" y="0"/>
          <a:chExt cx="0" cy="0"/>
        </a:xfrm>
      </p:grpSpPr>
      <p:sp>
        <p:nvSpPr>
          <p:cNvPr id="97" name="Google Shape;97;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2" name="Shape 102"/>
        <p:cNvGrpSpPr/>
        <p:nvPr/>
      </p:nvGrpSpPr>
      <p:grpSpPr>
        <a:xfrm>
          <a:off x="0" y="0"/>
          <a:ext cx="0" cy="0"/>
          <a:chOff x="0" y="0"/>
          <a:chExt cx="0" cy="0"/>
        </a:xfrm>
      </p:grpSpPr>
      <p:sp>
        <p:nvSpPr>
          <p:cNvPr id="103" name="Google Shape;103;p15"/>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2" name="Shape 32"/>
        <p:cNvGrpSpPr/>
        <p:nvPr/>
      </p:nvGrpSpPr>
      <p:grpSpPr>
        <a:xfrm>
          <a:off x="0" y="0"/>
          <a:ext cx="0" cy="0"/>
          <a:chOff x="0" y="0"/>
          <a:chExt cx="0" cy="0"/>
        </a:xfrm>
      </p:grpSpPr>
      <p:sp>
        <p:nvSpPr>
          <p:cNvPr id="33" name="Google Shape;33;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0" name="Shape 50"/>
        <p:cNvGrpSpPr/>
        <p:nvPr/>
      </p:nvGrpSpPr>
      <p:grpSpPr>
        <a:xfrm>
          <a:off x="0" y="0"/>
          <a:ext cx="0" cy="0"/>
          <a:chOff x="0" y="0"/>
          <a:chExt cx="0" cy="0"/>
        </a:xfrm>
      </p:grpSpPr>
      <p:sp>
        <p:nvSpPr>
          <p:cNvPr id="51" name="Google Shape;5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8"/>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8"/>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9" name="Shape 59"/>
        <p:cNvGrpSpPr/>
        <p:nvPr/>
      </p:nvGrpSpPr>
      <p:grpSpPr>
        <a:xfrm>
          <a:off x="0" y="0"/>
          <a:ext cx="0" cy="0"/>
          <a:chOff x="0" y="0"/>
          <a:chExt cx="0" cy="0"/>
        </a:xfrm>
      </p:grpSpPr>
      <p:sp>
        <p:nvSpPr>
          <p:cNvPr id="60" name="Google Shape;60;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9"/>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9"/>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9"/>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0"/>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0" name="Google Shape;70;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0.jp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1.jpg"/><Relationship Id="rId5" Type="http://schemas.openxmlformats.org/officeDocument/2006/relationships/image" Target="../media/image33.jpg"/><Relationship Id="rId6"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jpg"/><Relationship Id="rId4" Type="http://schemas.openxmlformats.org/officeDocument/2006/relationships/image" Target="../media/image4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jpg"/><Relationship Id="rId4" Type="http://schemas.openxmlformats.org/officeDocument/2006/relationships/image" Target="../media/image44.png"/><Relationship Id="rId5" Type="http://schemas.openxmlformats.org/officeDocument/2006/relationships/image" Target="../media/image48.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jpg"/><Relationship Id="rId4" Type="http://schemas.openxmlformats.org/officeDocument/2006/relationships/image" Target="../media/image4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jpg"/><Relationship Id="rId4" Type="http://schemas.openxmlformats.org/officeDocument/2006/relationships/image" Target="../media/image4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jpg"/><Relationship Id="rId4" Type="http://schemas.openxmlformats.org/officeDocument/2006/relationships/image" Target="../media/image6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9.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6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61.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7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71.jpg"/><Relationship Id="rId4" Type="http://schemas.openxmlformats.org/officeDocument/2006/relationships/image" Target="../media/image7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5.jpg"/><Relationship Id="rId4" Type="http://schemas.openxmlformats.org/officeDocument/2006/relationships/image" Target="../media/image65.jpg"/><Relationship Id="rId5" Type="http://schemas.openxmlformats.org/officeDocument/2006/relationships/image" Target="../media/image76.jpg"/><Relationship Id="rId6" Type="http://schemas.openxmlformats.org/officeDocument/2006/relationships/image" Target="../media/image8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92.jpg"/><Relationship Id="rId4" Type="http://schemas.openxmlformats.org/officeDocument/2006/relationships/image" Target="../media/image7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8.jpg"/><Relationship Id="rId4" Type="http://schemas.openxmlformats.org/officeDocument/2006/relationships/image" Target="../media/image7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s://nid.sec.usace.army.mi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5.png"/><Relationship Id="rId4" Type="http://schemas.openxmlformats.org/officeDocument/2006/relationships/image" Target="../media/image93.png"/><Relationship Id="rId5" Type="http://schemas.openxmlformats.org/officeDocument/2006/relationships/hyperlink" Target="http://nhd.usgs.gov/"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2.jpg"/><Relationship Id="rId4" Type="http://schemas.openxmlformats.org/officeDocument/2006/relationships/image" Target="../media/image80.jpg"/><Relationship Id="rId5" Type="http://schemas.openxmlformats.org/officeDocument/2006/relationships/image" Target="../media/image9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94.jpg"/><Relationship Id="rId4" Type="http://schemas.openxmlformats.org/officeDocument/2006/relationships/image" Target="../media/image79.jpg"/><Relationship Id="rId5" Type="http://schemas.openxmlformats.org/officeDocument/2006/relationships/image" Target="../media/image8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6"/>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13" name="Google Shape;113;p16"/>
          <p:cNvSpPr txBox="1"/>
          <p:nvPr/>
        </p:nvSpPr>
        <p:spPr>
          <a:xfrm>
            <a:off x="198407" y="146649"/>
            <a:ext cx="42114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chemeClr val="dk1"/>
                </a:solidFill>
                <a:latin typeface="Arial"/>
                <a:ea typeface="Arial"/>
                <a:cs typeface="Arial"/>
                <a:sym typeface="Arial"/>
              </a:rPr>
              <a:t>What is Limnology?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5"/>
          <p:cNvPicPr preferRelativeResize="0"/>
          <p:nvPr/>
        </p:nvPicPr>
        <p:blipFill>
          <a:blip r:embed="rId3">
            <a:alphaModFix/>
          </a:blip>
          <a:stretch>
            <a:fillRect/>
          </a:stretch>
        </p:blipFill>
        <p:spPr>
          <a:xfrm>
            <a:off x="135400" y="194875"/>
            <a:ext cx="4600575" cy="5210175"/>
          </a:xfrm>
          <a:prstGeom prst="rect">
            <a:avLst/>
          </a:prstGeom>
          <a:noFill/>
          <a:ln>
            <a:noFill/>
          </a:ln>
        </p:spPr>
      </p:pic>
      <p:pic>
        <p:nvPicPr>
          <p:cNvPr id="175" name="Google Shape;175;p25"/>
          <p:cNvPicPr preferRelativeResize="0"/>
          <p:nvPr/>
        </p:nvPicPr>
        <p:blipFill>
          <a:blip r:embed="rId4">
            <a:alphaModFix/>
          </a:blip>
          <a:stretch>
            <a:fillRect/>
          </a:stretch>
        </p:blipFill>
        <p:spPr>
          <a:xfrm>
            <a:off x="4897425" y="602800"/>
            <a:ext cx="4009750" cy="395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3094058" y="365126"/>
            <a:ext cx="257753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Hierarchy</a:t>
            </a:r>
            <a:endParaRPr sz="3600">
              <a:latin typeface="Arial"/>
              <a:ea typeface="Arial"/>
              <a:cs typeface="Arial"/>
              <a:sym typeface="Arial"/>
            </a:endParaRPr>
          </a:p>
        </p:txBody>
      </p:sp>
      <p:pic>
        <p:nvPicPr>
          <p:cNvPr descr="hierarchy" id="181" name="Google Shape;181;p26"/>
          <p:cNvPicPr preferRelativeResize="0"/>
          <p:nvPr/>
        </p:nvPicPr>
        <p:blipFill rotWithShape="1">
          <a:blip r:embed="rId3">
            <a:alphaModFix/>
          </a:blip>
          <a:srcRect b="0" l="0" r="0" t="0"/>
          <a:stretch/>
        </p:blipFill>
        <p:spPr>
          <a:xfrm>
            <a:off x="628650" y="1944688"/>
            <a:ext cx="8153400" cy="29479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7"/>
          <p:cNvPicPr preferRelativeResize="0"/>
          <p:nvPr/>
        </p:nvPicPr>
        <p:blipFill>
          <a:blip r:embed="rId3">
            <a:alphaModFix/>
          </a:blip>
          <a:stretch>
            <a:fillRect/>
          </a:stretch>
        </p:blipFill>
        <p:spPr>
          <a:xfrm>
            <a:off x="152400" y="152400"/>
            <a:ext cx="8839200" cy="63900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01400" y="934225"/>
            <a:ext cx="8839201" cy="34168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152400" y="152400"/>
            <a:ext cx="8839201" cy="52000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0"/>
          <p:cNvPicPr preferRelativeResize="0"/>
          <p:nvPr/>
        </p:nvPicPr>
        <p:blipFill>
          <a:blip r:embed="rId3">
            <a:alphaModFix/>
          </a:blip>
          <a:stretch>
            <a:fillRect/>
          </a:stretch>
        </p:blipFill>
        <p:spPr>
          <a:xfrm>
            <a:off x="1563100" y="152400"/>
            <a:ext cx="5165083" cy="6553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1"/>
          <p:cNvPicPr preferRelativeResize="0"/>
          <p:nvPr/>
        </p:nvPicPr>
        <p:blipFill>
          <a:blip r:embed="rId3">
            <a:alphaModFix/>
          </a:blip>
          <a:stretch>
            <a:fillRect/>
          </a:stretch>
        </p:blipFill>
        <p:spPr>
          <a:xfrm>
            <a:off x="1767050" y="228875"/>
            <a:ext cx="5066250" cy="655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2"/>
          <p:cNvPicPr preferRelativeResize="0"/>
          <p:nvPr/>
        </p:nvPicPr>
        <p:blipFill>
          <a:blip r:embed="rId3">
            <a:alphaModFix/>
          </a:blip>
          <a:stretch>
            <a:fillRect/>
          </a:stretch>
        </p:blipFill>
        <p:spPr>
          <a:xfrm>
            <a:off x="1912963" y="152400"/>
            <a:ext cx="5318070" cy="655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1384288" y="152400"/>
            <a:ext cx="6052520" cy="655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idx="4294967295" type="title"/>
          </p:nvPr>
        </p:nvSpPr>
        <p:spPr>
          <a:xfrm>
            <a:off x="398000" y="42405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What is </a:t>
            </a:r>
            <a:r>
              <a:rPr i="1" lang="en-US" sz="3600">
                <a:latin typeface="Arial"/>
                <a:ea typeface="Arial"/>
                <a:cs typeface="Arial"/>
                <a:sym typeface="Arial"/>
              </a:rPr>
              <a:t>scale</a:t>
            </a:r>
            <a:r>
              <a:rPr lang="en-US" sz="3600">
                <a:latin typeface="Arial"/>
                <a:ea typeface="Arial"/>
                <a:cs typeface="Arial"/>
                <a:sym typeface="Arial"/>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nvSpPr>
        <p:spPr>
          <a:xfrm>
            <a:off x="2536166" y="439948"/>
            <a:ext cx="400622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Limnology Defined</a:t>
            </a:r>
            <a:endParaRPr/>
          </a:p>
        </p:txBody>
      </p:sp>
      <p:sp>
        <p:nvSpPr>
          <p:cNvPr id="119" name="Google Shape;119;p17"/>
          <p:cNvSpPr txBox="1"/>
          <p:nvPr/>
        </p:nvSpPr>
        <p:spPr>
          <a:xfrm>
            <a:off x="416925" y="1299850"/>
            <a:ext cx="8406600" cy="469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100"/>
              <a:buFont typeface="Noto Sans Symbols"/>
              <a:buChar char="●"/>
            </a:pPr>
            <a:r>
              <a:rPr lang="en-US" sz="2800">
                <a:solidFill>
                  <a:schemeClr val="dk1"/>
                </a:solidFill>
                <a:latin typeface="Arial"/>
                <a:ea typeface="Arial"/>
                <a:cs typeface="Arial"/>
                <a:sym typeface="Arial"/>
              </a:rPr>
              <a:t>Derived from Greek word “limnos”, which means lake</a:t>
            </a:r>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latin typeface="Arial"/>
                <a:ea typeface="Arial"/>
                <a:cs typeface="Arial"/>
                <a:sym typeface="Arial"/>
              </a:rPr>
              <a:t>Limnology is the study of lakes, river, and wetlands as systems (Kalff 2002)</a:t>
            </a:r>
            <a:r>
              <a:rPr lang="en-US" sz="2800">
                <a:solidFill>
                  <a:schemeClr val="dk1"/>
                </a:solidFill>
              </a:rPr>
              <a:t> </a:t>
            </a:r>
            <a:endParaRPr sz="2800">
              <a:solidFill>
                <a:schemeClr val="dk1"/>
              </a:solidFill>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rPr>
              <a:t>… t</a:t>
            </a:r>
            <a:r>
              <a:rPr lang="en-US" sz="2800">
                <a:solidFill>
                  <a:schemeClr val="dk1"/>
                </a:solidFill>
              </a:rPr>
              <a:t>he oceanography of lakes (Forel 1800s)</a:t>
            </a:r>
            <a:endParaRPr sz="2800">
              <a:solidFill>
                <a:schemeClr val="dk1"/>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rPr>
              <a:t>…</a:t>
            </a:r>
            <a:r>
              <a:rPr lang="en-US" sz="2800">
                <a:solidFill>
                  <a:schemeClr val="dk1"/>
                </a:solidFill>
              </a:rPr>
              <a:t> the study of the functional relationships and productivity of freshwater communities as they are regulated by their physical, chemical, and biological environments (Wetzel 2001).</a:t>
            </a:r>
            <a:endParaRPr sz="2800">
              <a:solidFill>
                <a:schemeClr val="dk1"/>
              </a:solidFill>
            </a:endParaRPr>
          </a:p>
          <a:p>
            <a:pPr indent="0" lvl="0" marL="0" marR="0" rtl="0" algn="l">
              <a:lnSpc>
                <a:spcPct val="100000"/>
              </a:lnSpc>
              <a:spcBef>
                <a:spcPts val="560"/>
              </a:spcBef>
              <a:spcAft>
                <a:spcPts val="0"/>
              </a:spcAft>
              <a:buNone/>
            </a:pPr>
            <a:r>
              <a:t/>
            </a:r>
            <a:endParaRPr sz="2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5"/>
          <p:cNvPicPr preferRelativeResize="0"/>
          <p:nvPr/>
        </p:nvPicPr>
        <p:blipFill>
          <a:blip r:embed="rId3">
            <a:alphaModFix/>
          </a:blip>
          <a:stretch>
            <a:fillRect/>
          </a:stretch>
        </p:blipFill>
        <p:spPr>
          <a:xfrm>
            <a:off x="649075" y="152400"/>
            <a:ext cx="7845840" cy="6553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6"/>
          <p:cNvPicPr preferRelativeResize="0"/>
          <p:nvPr/>
        </p:nvPicPr>
        <p:blipFill>
          <a:blip r:embed="rId3">
            <a:alphaModFix/>
          </a:blip>
          <a:stretch>
            <a:fillRect/>
          </a:stretch>
        </p:blipFill>
        <p:spPr>
          <a:xfrm>
            <a:off x="1299650" y="942725"/>
            <a:ext cx="5238750" cy="328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idx="4294967295" type="title"/>
          </p:nvPr>
        </p:nvSpPr>
        <p:spPr>
          <a:xfrm>
            <a:off x="457200" y="90845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Consider growth rates of organisms:</a:t>
            </a:r>
            <a:endParaRPr sz="3600">
              <a:latin typeface="Arial"/>
              <a:ea typeface="Arial"/>
              <a:cs typeface="Arial"/>
              <a:sym typeface="Arial"/>
            </a:endParaRPr>
          </a:p>
          <a:p>
            <a:pPr indent="0" lvl="0" marL="0" rtl="0" algn="ctr">
              <a:lnSpc>
                <a:spcPct val="90000"/>
              </a:lnSpc>
              <a:spcBef>
                <a:spcPts val="0"/>
              </a:spcBef>
              <a:spcAft>
                <a:spcPts val="0"/>
              </a:spcAft>
              <a:buClr>
                <a:schemeClr val="dk1"/>
              </a:buClr>
              <a:buSzPct val="100000"/>
              <a:buFont typeface="Arial"/>
              <a:buNone/>
            </a:pPr>
            <a:r>
              <a:t/>
            </a:r>
            <a:endParaRPr sz="3600">
              <a:latin typeface="Arial"/>
              <a:ea typeface="Arial"/>
              <a:cs typeface="Arial"/>
              <a:sym typeface="Arial"/>
            </a:endParaRPr>
          </a:p>
          <a:p>
            <a:pPr indent="0" lvl="0" marL="0" rtl="0" algn="ctr">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How does doubling time scale with organism size?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8"/>
          <p:cNvPicPr preferRelativeResize="0"/>
          <p:nvPr/>
        </p:nvPicPr>
        <p:blipFill>
          <a:blip r:embed="rId3">
            <a:alphaModFix/>
          </a:blip>
          <a:stretch>
            <a:fillRect/>
          </a:stretch>
        </p:blipFill>
        <p:spPr>
          <a:xfrm>
            <a:off x="93200" y="2056000"/>
            <a:ext cx="8839199" cy="38783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2005000" y="636800"/>
            <a:ext cx="5320400" cy="1102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0"/>
          <p:cNvPicPr preferRelativeResize="0"/>
          <p:nvPr/>
        </p:nvPicPr>
        <p:blipFill>
          <a:blip r:embed="rId3">
            <a:alphaModFix/>
          </a:blip>
          <a:stretch>
            <a:fillRect/>
          </a:stretch>
        </p:blipFill>
        <p:spPr>
          <a:xfrm>
            <a:off x="1605600" y="169375"/>
            <a:ext cx="5153025" cy="6324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Image result for harmful algal blooms" id="256" name="Google Shape;256;p41"/>
          <p:cNvPicPr preferRelativeResize="0"/>
          <p:nvPr/>
        </p:nvPicPr>
        <p:blipFill rotWithShape="1">
          <a:blip r:embed="rId3">
            <a:alphaModFix/>
          </a:blip>
          <a:srcRect b="0" l="0" r="0" t="0"/>
          <a:stretch/>
        </p:blipFill>
        <p:spPr>
          <a:xfrm>
            <a:off x="61523" y="1345299"/>
            <a:ext cx="6667500" cy="3886201"/>
          </a:xfrm>
          <a:prstGeom prst="rect">
            <a:avLst/>
          </a:prstGeom>
          <a:noFill/>
          <a:ln>
            <a:noFill/>
          </a:ln>
        </p:spPr>
      </p:pic>
      <p:pic>
        <p:nvPicPr>
          <p:cNvPr descr="Image result for harmful algal blooms" id="257" name="Google Shape;257;p41"/>
          <p:cNvPicPr preferRelativeResize="0"/>
          <p:nvPr/>
        </p:nvPicPr>
        <p:blipFill rotWithShape="1">
          <a:blip r:embed="rId4">
            <a:alphaModFix/>
          </a:blip>
          <a:srcRect b="0" l="0" r="0" t="0"/>
          <a:stretch/>
        </p:blipFill>
        <p:spPr>
          <a:xfrm>
            <a:off x="3364302" y="4495938"/>
            <a:ext cx="5641971" cy="2209772"/>
          </a:xfrm>
          <a:prstGeom prst="rect">
            <a:avLst/>
          </a:prstGeom>
          <a:noFill/>
          <a:ln>
            <a:noFill/>
          </a:ln>
        </p:spPr>
      </p:pic>
      <p:grpSp>
        <p:nvGrpSpPr>
          <p:cNvPr id="258" name="Google Shape;258;p41"/>
          <p:cNvGrpSpPr/>
          <p:nvPr/>
        </p:nvGrpSpPr>
        <p:grpSpPr>
          <a:xfrm>
            <a:off x="191336" y="287660"/>
            <a:ext cx="7363853" cy="1124107"/>
            <a:chOff x="890073" y="2866946"/>
            <a:chExt cx="7363853" cy="1124107"/>
          </a:xfrm>
        </p:grpSpPr>
        <p:grpSp>
          <p:nvGrpSpPr>
            <p:cNvPr id="259" name="Google Shape;259;p41"/>
            <p:cNvGrpSpPr/>
            <p:nvPr/>
          </p:nvGrpSpPr>
          <p:grpSpPr>
            <a:xfrm>
              <a:off x="890073" y="2866946"/>
              <a:ext cx="7363853" cy="1124107"/>
              <a:chOff x="890073" y="2866946"/>
              <a:chExt cx="7363853" cy="1124107"/>
            </a:xfrm>
          </p:grpSpPr>
          <p:pic>
            <p:nvPicPr>
              <p:cNvPr descr="Screen Clipping" id="260" name="Google Shape;260;p41"/>
              <p:cNvPicPr preferRelativeResize="0"/>
              <p:nvPr/>
            </p:nvPicPr>
            <p:blipFill rotWithShape="1">
              <a:blip r:embed="rId5">
                <a:alphaModFix/>
              </a:blip>
              <a:srcRect b="0" l="0" r="0" t="0"/>
              <a:stretch/>
            </p:blipFill>
            <p:spPr>
              <a:xfrm>
                <a:off x="890073" y="2866946"/>
                <a:ext cx="7363853" cy="1124107"/>
              </a:xfrm>
              <a:prstGeom prst="rect">
                <a:avLst/>
              </a:prstGeom>
              <a:noFill/>
              <a:ln>
                <a:noFill/>
              </a:ln>
            </p:spPr>
          </p:pic>
          <p:pic>
            <p:nvPicPr>
              <p:cNvPr descr="Screen Clipping" id="261" name="Google Shape;261;p41"/>
              <p:cNvPicPr preferRelativeResize="0"/>
              <p:nvPr/>
            </p:nvPicPr>
            <p:blipFill rotWithShape="1">
              <a:blip r:embed="rId6">
                <a:alphaModFix/>
              </a:blip>
              <a:srcRect b="0" l="0" r="0" t="0"/>
              <a:stretch/>
            </p:blipFill>
            <p:spPr>
              <a:xfrm>
                <a:off x="4984667" y="3581637"/>
                <a:ext cx="2038635" cy="342948"/>
              </a:xfrm>
              <a:prstGeom prst="rect">
                <a:avLst/>
              </a:prstGeom>
              <a:noFill/>
              <a:ln>
                <a:noFill/>
              </a:ln>
            </p:spPr>
          </p:pic>
        </p:grpSp>
        <p:sp>
          <p:nvSpPr>
            <p:cNvPr id="262" name="Google Shape;262;p41"/>
            <p:cNvSpPr/>
            <p:nvPr/>
          </p:nvSpPr>
          <p:spPr>
            <a:xfrm>
              <a:off x="890073" y="2866946"/>
              <a:ext cx="6407874" cy="1124107"/>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Image result for harmful algal blooms" id="263" name="Google Shape;263;p41"/>
          <p:cNvPicPr preferRelativeResize="0"/>
          <p:nvPr/>
        </p:nvPicPr>
        <p:blipFill rotWithShape="1">
          <a:blip r:embed="rId7">
            <a:alphaModFix/>
          </a:blip>
          <a:srcRect b="0" l="0" r="0" t="0"/>
          <a:stretch/>
        </p:blipFill>
        <p:spPr>
          <a:xfrm>
            <a:off x="6126628" y="1310946"/>
            <a:ext cx="2879645" cy="21617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Screen Clipping" id="268" name="Google Shape;268;p42"/>
          <p:cNvPicPr preferRelativeResize="0"/>
          <p:nvPr/>
        </p:nvPicPr>
        <p:blipFill rotWithShape="1">
          <a:blip r:embed="rId3">
            <a:alphaModFix/>
          </a:blip>
          <a:srcRect b="0" l="0" r="0" t="0"/>
          <a:stretch/>
        </p:blipFill>
        <p:spPr>
          <a:xfrm>
            <a:off x="418248" y="1082001"/>
            <a:ext cx="8507012" cy="5525271"/>
          </a:xfrm>
          <a:prstGeom prst="rect">
            <a:avLst/>
          </a:prstGeom>
          <a:noFill/>
          <a:ln>
            <a:noFill/>
          </a:ln>
        </p:spPr>
      </p:pic>
      <p:sp>
        <p:nvSpPr>
          <p:cNvPr id="269" name="Google Shape;269;p42"/>
          <p:cNvSpPr txBox="1"/>
          <p:nvPr/>
        </p:nvSpPr>
        <p:spPr>
          <a:xfrm>
            <a:off x="756458" y="182880"/>
            <a:ext cx="7622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Early Limnology in the United States</a:t>
            </a:r>
            <a:endParaRPr/>
          </a:p>
        </p:txBody>
      </p:sp>
      <p:pic>
        <p:nvPicPr>
          <p:cNvPr descr="Image result for university of wisconsin logo" id="270" name="Google Shape;270;p42"/>
          <p:cNvPicPr preferRelativeResize="0"/>
          <p:nvPr/>
        </p:nvPicPr>
        <p:blipFill rotWithShape="1">
          <a:blip r:embed="rId4">
            <a:alphaModFix/>
          </a:blip>
          <a:srcRect b="0" l="0" r="0" t="0"/>
          <a:stretch/>
        </p:blipFill>
        <p:spPr>
          <a:xfrm>
            <a:off x="5602779" y="2415181"/>
            <a:ext cx="316286" cy="237214"/>
          </a:xfrm>
          <a:prstGeom prst="rect">
            <a:avLst/>
          </a:prstGeom>
          <a:noFill/>
          <a:ln>
            <a:noFill/>
          </a:ln>
        </p:spPr>
      </p:pic>
      <p:pic>
        <p:nvPicPr>
          <p:cNvPr descr="Image result for university of michigan logo" id="271" name="Google Shape;271;p42"/>
          <p:cNvPicPr preferRelativeResize="0"/>
          <p:nvPr/>
        </p:nvPicPr>
        <p:blipFill rotWithShape="1">
          <a:blip r:embed="rId5">
            <a:alphaModFix/>
          </a:blip>
          <a:srcRect b="0" l="0" r="0" t="0"/>
          <a:stretch/>
        </p:blipFill>
        <p:spPr>
          <a:xfrm>
            <a:off x="6322527" y="2586024"/>
            <a:ext cx="331867" cy="249123"/>
          </a:xfrm>
          <a:prstGeom prst="rect">
            <a:avLst/>
          </a:prstGeom>
          <a:noFill/>
          <a:ln>
            <a:noFill/>
          </a:ln>
        </p:spPr>
      </p:pic>
      <p:pic>
        <p:nvPicPr>
          <p:cNvPr descr="Image result for yale university logo" id="272" name="Google Shape;272;p42"/>
          <p:cNvPicPr preferRelativeResize="0"/>
          <p:nvPr/>
        </p:nvPicPr>
        <p:blipFill rotWithShape="1">
          <a:blip r:embed="rId6">
            <a:alphaModFix/>
          </a:blip>
          <a:srcRect b="0" l="0" r="0" t="0"/>
          <a:stretch/>
        </p:blipFill>
        <p:spPr>
          <a:xfrm>
            <a:off x="8104910" y="2514505"/>
            <a:ext cx="375688" cy="392160"/>
          </a:xfrm>
          <a:prstGeom prst="rect">
            <a:avLst/>
          </a:prstGeom>
          <a:noFill/>
          <a:ln>
            <a:noFill/>
          </a:ln>
        </p:spPr>
      </p:pic>
      <p:sp>
        <p:nvSpPr>
          <p:cNvPr id="273" name="Google Shape;273;p42"/>
          <p:cNvSpPr txBox="1"/>
          <p:nvPr/>
        </p:nvSpPr>
        <p:spPr>
          <a:xfrm>
            <a:off x="3709472" y="1537854"/>
            <a:ext cx="1650067"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Birge and Juday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1876-1944</a:t>
            </a:r>
            <a:endParaRPr/>
          </a:p>
        </p:txBody>
      </p:sp>
      <p:cxnSp>
        <p:nvCxnSpPr>
          <p:cNvPr id="274" name="Google Shape;274;p42"/>
          <p:cNvCxnSpPr/>
          <p:nvPr/>
        </p:nvCxnSpPr>
        <p:spPr>
          <a:xfrm>
            <a:off x="5357177" y="2184185"/>
            <a:ext cx="245602" cy="290945"/>
          </a:xfrm>
          <a:prstGeom prst="straightConnector1">
            <a:avLst/>
          </a:prstGeom>
          <a:noFill/>
          <a:ln cap="flat" cmpd="sng" w="63500">
            <a:solidFill>
              <a:schemeClr val="dk1"/>
            </a:solidFill>
            <a:prstDash val="solid"/>
            <a:miter lim="800000"/>
            <a:headEnd len="sm" w="sm" type="none"/>
            <a:tailEnd len="med" w="med" type="triangle"/>
          </a:ln>
        </p:spPr>
      </p:cxnSp>
      <p:sp>
        <p:nvSpPr>
          <p:cNvPr id="275" name="Google Shape;275;p42"/>
          <p:cNvSpPr txBox="1"/>
          <p:nvPr/>
        </p:nvSpPr>
        <p:spPr>
          <a:xfrm>
            <a:off x="6411568" y="1537854"/>
            <a:ext cx="1191352"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Welch</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1918-1959</a:t>
            </a:r>
            <a:endParaRPr/>
          </a:p>
        </p:txBody>
      </p:sp>
      <p:cxnSp>
        <p:nvCxnSpPr>
          <p:cNvPr id="276" name="Google Shape;276;p42"/>
          <p:cNvCxnSpPr/>
          <p:nvPr/>
        </p:nvCxnSpPr>
        <p:spPr>
          <a:xfrm flipH="1">
            <a:off x="6482239" y="2239632"/>
            <a:ext cx="172155" cy="334230"/>
          </a:xfrm>
          <a:prstGeom prst="straightConnector1">
            <a:avLst/>
          </a:prstGeom>
          <a:noFill/>
          <a:ln cap="flat" cmpd="sng" w="63500">
            <a:solidFill>
              <a:schemeClr val="dk1"/>
            </a:solidFill>
            <a:prstDash val="solid"/>
            <a:miter lim="800000"/>
            <a:headEnd len="sm" w="sm" type="none"/>
            <a:tailEnd len="med" w="med" type="triangle"/>
          </a:ln>
        </p:spPr>
      </p:cxnSp>
      <p:sp>
        <p:nvSpPr>
          <p:cNvPr id="277" name="Google Shape;277;p42"/>
          <p:cNvSpPr txBox="1"/>
          <p:nvPr/>
        </p:nvSpPr>
        <p:spPr>
          <a:xfrm>
            <a:off x="7478584" y="3295742"/>
            <a:ext cx="1252651"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Hutchinson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1928-1975</a:t>
            </a:r>
            <a:endParaRPr/>
          </a:p>
        </p:txBody>
      </p:sp>
      <p:cxnSp>
        <p:nvCxnSpPr>
          <p:cNvPr id="278" name="Google Shape;278;p42"/>
          <p:cNvCxnSpPr/>
          <p:nvPr/>
        </p:nvCxnSpPr>
        <p:spPr>
          <a:xfrm flipH="1" rot="10800000">
            <a:off x="8104909" y="2934088"/>
            <a:ext cx="187846" cy="361654"/>
          </a:xfrm>
          <a:prstGeom prst="straightConnector1">
            <a:avLst/>
          </a:prstGeom>
          <a:noFill/>
          <a:ln cap="flat" cmpd="sng" w="63500">
            <a:solidFill>
              <a:schemeClr val="dk1"/>
            </a:solidFill>
            <a:prstDash val="solid"/>
            <a:miter lim="800000"/>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411891" y="98908"/>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Some limnological terms:</a:t>
            </a:r>
            <a:endParaRPr/>
          </a:p>
        </p:txBody>
      </p:sp>
      <p:pic>
        <p:nvPicPr>
          <p:cNvPr descr="Screen Clipping" id="284" name="Google Shape;284;p43"/>
          <p:cNvPicPr preferRelativeResize="0"/>
          <p:nvPr/>
        </p:nvPicPr>
        <p:blipFill rotWithShape="1">
          <a:blip r:embed="rId3">
            <a:alphaModFix/>
          </a:blip>
          <a:srcRect b="0" l="0" r="0" t="0"/>
          <a:stretch/>
        </p:blipFill>
        <p:spPr>
          <a:xfrm>
            <a:off x="105543" y="1226916"/>
            <a:ext cx="8850912" cy="51184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Some limnological terms:</a:t>
            </a:r>
            <a:endParaRPr/>
          </a:p>
        </p:txBody>
      </p:sp>
      <p:sp>
        <p:nvSpPr>
          <p:cNvPr id="290" name="Google Shape;290;p4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Arial"/>
                <a:ea typeface="Arial"/>
                <a:cs typeface="Arial"/>
                <a:sym typeface="Arial"/>
              </a:rPr>
              <a:t>Lotic- running water</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Lentic - standing water</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Limnology deals with both fresh and saltwater (Great Salt Lake, Mono Lake, Salton Sea)</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allochthonous- organic matter coming into a lake/river from terrestrial environment (soil, detritus, leaves, wood)</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autochonous- organic matter produced within the lake/river (algae, diatoms, cyanobacteria)</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nvSpPr>
        <p:spPr>
          <a:xfrm>
            <a:off x="2536166" y="439948"/>
            <a:ext cx="4006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Limnology Defined</a:t>
            </a:r>
            <a:endParaRPr/>
          </a:p>
        </p:txBody>
      </p:sp>
      <p:sp>
        <p:nvSpPr>
          <p:cNvPr id="125" name="Google Shape;125;p18"/>
          <p:cNvSpPr txBox="1"/>
          <p:nvPr/>
        </p:nvSpPr>
        <p:spPr>
          <a:xfrm>
            <a:off x="416925" y="1299850"/>
            <a:ext cx="8406600" cy="469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100"/>
              <a:buFont typeface="Noto Sans Symbols"/>
              <a:buChar char="●"/>
            </a:pPr>
            <a:r>
              <a:rPr lang="en-US" sz="2800">
                <a:solidFill>
                  <a:schemeClr val="dk1"/>
                </a:solidFill>
                <a:latin typeface="Arial"/>
                <a:ea typeface="Arial"/>
                <a:cs typeface="Arial"/>
                <a:sym typeface="Arial"/>
              </a:rPr>
              <a:t>Derived from Greek word “limnos”, which means lake</a:t>
            </a:r>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latin typeface="Arial"/>
                <a:ea typeface="Arial"/>
                <a:cs typeface="Arial"/>
                <a:sym typeface="Arial"/>
              </a:rPr>
              <a:t>Limnology is the study of lakes, river, and wetlands as systems (Kalff 2002)</a:t>
            </a:r>
            <a:r>
              <a:rPr lang="en-US" sz="2800">
                <a:solidFill>
                  <a:schemeClr val="dk1"/>
                </a:solidFill>
              </a:rPr>
              <a:t> </a:t>
            </a:r>
            <a:endParaRPr sz="2800">
              <a:solidFill>
                <a:schemeClr val="dk1"/>
              </a:solidFill>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rPr>
              <a:t>… the oceanography of lakes (Forel 1800s)</a:t>
            </a:r>
            <a:endParaRPr sz="2800">
              <a:solidFill>
                <a:schemeClr val="dk1"/>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rPr>
              <a:t>… the study of the functional relationships and productivity of freshwater communities as they are regulated by their physical, chemical, and biological environments (Wetzel 2001).</a:t>
            </a:r>
            <a:endParaRPr sz="2800">
              <a:solidFill>
                <a:schemeClr val="dk1"/>
              </a:solidFill>
            </a:endParaRPr>
          </a:p>
          <a:p>
            <a:pPr indent="0" lvl="0" marL="0" marR="0" rtl="0" algn="l">
              <a:lnSpc>
                <a:spcPct val="100000"/>
              </a:lnSpc>
              <a:spcBef>
                <a:spcPts val="560"/>
              </a:spcBef>
              <a:spcAft>
                <a:spcPts val="0"/>
              </a:spcAft>
              <a:buNone/>
            </a:pPr>
            <a:r>
              <a:t/>
            </a:r>
            <a:endParaRPr sz="2800">
              <a:solidFill>
                <a:schemeClr val="dk1"/>
              </a:solidFill>
            </a:endParaRPr>
          </a:p>
        </p:txBody>
      </p:sp>
      <p:pic>
        <p:nvPicPr>
          <p:cNvPr id="126" name="Google Shape;126;p18"/>
          <p:cNvPicPr preferRelativeResize="0"/>
          <p:nvPr/>
        </p:nvPicPr>
        <p:blipFill>
          <a:blip r:embed="rId3">
            <a:alphaModFix/>
          </a:blip>
          <a:stretch>
            <a:fillRect/>
          </a:stretch>
        </p:blipFill>
        <p:spPr>
          <a:xfrm>
            <a:off x="501375" y="3632975"/>
            <a:ext cx="7758828" cy="3169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p:nvPr/>
        </p:nvSpPr>
        <p:spPr>
          <a:xfrm>
            <a:off x="960699" y="1192192"/>
            <a:ext cx="7164600" cy="4572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1529200" y="243900"/>
            <a:ext cx="7008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Important and unique </a:t>
            </a:r>
            <a:r>
              <a:rPr lang="en-US" sz="4000"/>
              <a:t>characteristics</a:t>
            </a:r>
            <a:r>
              <a:rPr lang="en-US" sz="4000"/>
              <a:t> of H</a:t>
            </a:r>
            <a:r>
              <a:rPr baseline="-25000" lang="en-US" sz="4000"/>
              <a:t>2</a:t>
            </a:r>
            <a:r>
              <a:rPr lang="en-US" sz="4000"/>
              <a:t>O</a:t>
            </a:r>
            <a:endParaRPr/>
          </a:p>
        </p:txBody>
      </p:sp>
      <p:pic>
        <p:nvPicPr>
          <p:cNvPr id="302" name="Google Shape;302;p46"/>
          <p:cNvPicPr preferRelativeResize="0"/>
          <p:nvPr/>
        </p:nvPicPr>
        <p:blipFill>
          <a:blip r:embed="rId3">
            <a:alphaModFix/>
          </a:blip>
          <a:stretch>
            <a:fillRect/>
          </a:stretch>
        </p:blipFill>
        <p:spPr>
          <a:xfrm>
            <a:off x="853775" y="1569601"/>
            <a:ext cx="6542854" cy="48623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Molecular structure</a:t>
            </a:r>
            <a:endParaRPr/>
          </a:p>
        </p:txBody>
      </p:sp>
      <p:sp>
        <p:nvSpPr>
          <p:cNvPr id="309" name="Google Shape;309;p47"/>
          <p:cNvSpPr txBox="1"/>
          <p:nvPr>
            <p:ph idx="1" type="body"/>
          </p:nvPr>
        </p:nvSpPr>
        <p:spPr>
          <a:xfrm>
            <a:off x="457200" y="1600200"/>
            <a:ext cx="4572000" cy="4525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Asymmetric covalent bonds yields polarity (i.e. </a:t>
            </a:r>
            <a:r>
              <a:rPr lang="en-US" sz="2400" u="sng"/>
              <a:t>dipole moment</a:t>
            </a:r>
            <a:r>
              <a:rPr lang="en-US" sz="2400"/>
              <a:t>) due to electronegativity difference between O and H. </a:t>
            </a:r>
            <a:endParaRPr/>
          </a:p>
          <a:p>
            <a:pPr indent="-228600" lvl="0" marL="228600" rtl="0" algn="l">
              <a:lnSpc>
                <a:spcPct val="90000"/>
              </a:lnSpc>
              <a:spcBef>
                <a:spcPts val="1000"/>
              </a:spcBef>
              <a:spcAft>
                <a:spcPts val="0"/>
              </a:spcAft>
              <a:buClr>
                <a:schemeClr val="dk1"/>
              </a:buClr>
              <a:buSzPts val="2400"/>
              <a:buChar char="•"/>
            </a:pPr>
            <a:r>
              <a:rPr lang="en-US" sz="2400"/>
              <a:t>Dipole moment leads to H-bonding and many unique properties of water:</a:t>
            </a:r>
            <a:endParaRPr/>
          </a:p>
          <a:p>
            <a:pPr indent="-228600" lvl="1" marL="685800" rtl="0" algn="l">
              <a:lnSpc>
                <a:spcPct val="90000"/>
              </a:lnSpc>
              <a:spcBef>
                <a:spcPts val="500"/>
              </a:spcBef>
              <a:spcAft>
                <a:spcPts val="0"/>
              </a:spcAft>
              <a:buClr>
                <a:schemeClr val="dk1"/>
              </a:buClr>
              <a:buSzPts val="2000"/>
              <a:buChar char="•"/>
            </a:pPr>
            <a:r>
              <a:rPr lang="en-US" sz="2000"/>
              <a:t>Much energy required or given off in phase transitions</a:t>
            </a:r>
            <a:endParaRPr/>
          </a:p>
          <a:p>
            <a:pPr indent="-228600" lvl="1" marL="685800" rtl="0" algn="l">
              <a:lnSpc>
                <a:spcPct val="90000"/>
              </a:lnSpc>
              <a:spcBef>
                <a:spcPts val="500"/>
              </a:spcBef>
              <a:spcAft>
                <a:spcPts val="0"/>
              </a:spcAft>
              <a:buClr>
                <a:schemeClr val="dk1"/>
              </a:buClr>
              <a:buSzPts val="2000"/>
              <a:buChar char="•"/>
            </a:pPr>
            <a:r>
              <a:rPr lang="en-US" sz="2000"/>
              <a:t>Large heat storage capacity</a:t>
            </a:r>
            <a:endParaRPr/>
          </a:p>
          <a:p>
            <a:pPr indent="-228600" lvl="1" marL="685800" rtl="0" algn="l">
              <a:lnSpc>
                <a:spcPct val="90000"/>
              </a:lnSpc>
              <a:spcBef>
                <a:spcPts val="500"/>
              </a:spcBef>
              <a:spcAft>
                <a:spcPts val="0"/>
              </a:spcAft>
              <a:buClr>
                <a:schemeClr val="dk1"/>
              </a:buClr>
              <a:buSzPts val="2000"/>
              <a:buChar char="•"/>
            </a:pPr>
            <a:r>
              <a:rPr lang="en-US" sz="2000"/>
              <a:t>Unique aspects of surface tension and density</a:t>
            </a:r>
            <a:endParaRPr/>
          </a:p>
          <a:p>
            <a:pPr indent="-101600" lvl="1" marL="685800" rtl="0" algn="l">
              <a:lnSpc>
                <a:spcPct val="90000"/>
              </a:lnSpc>
              <a:spcBef>
                <a:spcPts val="500"/>
              </a:spcBef>
              <a:spcAft>
                <a:spcPts val="0"/>
              </a:spcAft>
              <a:buClr>
                <a:schemeClr val="dk1"/>
              </a:buClr>
              <a:buSzPts val="2000"/>
              <a:buNone/>
            </a:pPr>
            <a:r>
              <a:t/>
            </a:r>
            <a:endParaRPr sz="2000"/>
          </a:p>
        </p:txBody>
      </p:sp>
      <p:pic>
        <p:nvPicPr>
          <p:cNvPr descr="water structure" id="310" name="Google Shape;310;p47"/>
          <p:cNvPicPr preferRelativeResize="0"/>
          <p:nvPr>
            <p:ph idx="2" type="body"/>
          </p:nvPr>
        </p:nvPicPr>
        <p:blipFill rotWithShape="1">
          <a:blip r:embed="rId3">
            <a:alphaModFix/>
          </a:blip>
          <a:srcRect b="0" l="0" r="0" t="0"/>
          <a:stretch/>
        </p:blipFill>
        <p:spPr>
          <a:xfrm>
            <a:off x="5181600" y="1371600"/>
            <a:ext cx="3365500" cy="2573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8"/>
          <p:cNvPicPr preferRelativeResize="0"/>
          <p:nvPr/>
        </p:nvPicPr>
        <p:blipFill>
          <a:blip r:embed="rId3">
            <a:alphaModFix/>
          </a:blip>
          <a:stretch>
            <a:fillRect/>
          </a:stretch>
        </p:blipFill>
        <p:spPr>
          <a:xfrm>
            <a:off x="1691013" y="1321975"/>
            <a:ext cx="5761975" cy="4688900"/>
          </a:xfrm>
          <a:prstGeom prst="rect">
            <a:avLst/>
          </a:prstGeom>
          <a:noFill/>
          <a:ln>
            <a:noFill/>
          </a:ln>
        </p:spPr>
      </p:pic>
      <p:sp>
        <p:nvSpPr>
          <p:cNvPr id="317" name="Google Shape;317;p48"/>
          <p:cNvSpPr txBox="1"/>
          <p:nvPr>
            <p:ph type="title"/>
          </p:nvPr>
        </p:nvSpPr>
        <p:spPr>
          <a:xfrm>
            <a:off x="1905875" y="178975"/>
            <a:ext cx="57621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Water density as function of temperature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9"/>
          <p:cNvPicPr preferRelativeResize="0"/>
          <p:nvPr/>
        </p:nvPicPr>
        <p:blipFill>
          <a:blip r:embed="rId3">
            <a:alphaModFix/>
          </a:blip>
          <a:stretch>
            <a:fillRect/>
          </a:stretch>
        </p:blipFill>
        <p:spPr>
          <a:xfrm>
            <a:off x="1677725" y="1295375"/>
            <a:ext cx="5788550" cy="5113425"/>
          </a:xfrm>
          <a:prstGeom prst="rect">
            <a:avLst/>
          </a:prstGeom>
          <a:noFill/>
          <a:ln>
            <a:noFill/>
          </a:ln>
        </p:spPr>
      </p:pic>
      <p:sp>
        <p:nvSpPr>
          <p:cNvPr id="324" name="Google Shape;324;p49"/>
          <p:cNvSpPr txBox="1"/>
          <p:nvPr>
            <p:ph type="title"/>
          </p:nvPr>
        </p:nvSpPr>
        <p:spPr>
          <a:xfrm>
            <a:off x="1905875" y="178975"/>
            <a:ext cx="57621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Water density and salinity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0"/>
          <p:cNvPicPr preferRelativeResize="0"/>
          <p:nvPr/>
        </p:nvPicPr>
        <p:blipFill>
          <a:blip r:embed="rId3">
            <a:alphaModFix/>
          </a:blip>
          <a:stretch>
            <a:fillRect/>
          </a:stretch>
        </p:blipFill>
        <p:spPr>
          <a:xfrm>
            <a:off x="464525" y="258725"/>
            <a:ext cx="5058550" cy="3452025"/>
          </a:xfrm>
          <a:prstGeom prst="rect">
            <a:avLst/>
          </a:prstGeom>
          <a:noFill/>
          <a:ln>
            <a:noFill/>
          </a:ln>
        </p:spPr>
      </p:pic>
      <p:pic>
        <p:nvPicPr>
          <p:cNvPr id="331" name="Google Shape;331;p50"/>
          <p:cNvPicPr preferRelativeResize="0"/>
          <p:nvPr/>
        </p:nvPicPr>
        <p:blipFill>
          <a:blip r:embed="rId4">
            <a:alphaModFix/>
          </a:blip>
          <a:stretch>
            <a:fillRect/>
          </a:stretch>
        </p:blipFill>
        <p:spPr>
          <a:xfrm>
            <a:off x="4417000" y="3059525"/>
            <a:ext cx="4447900" cy="3312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1"/>
          <p:cNvPicPr preferRelativeResize="0"/>
          <p:nvPr/>
        </p:nvPicPr>
        <p:blipFill>
          <a:blip r:embed="rId3">
            <a:alphaModFix/>
          </a:blip>
          <a:stretch>
            <a:fillRect/>
          </a:stretch>
        </p:blipFill>
        <p:spPr>
          <a:xfrm>
            <a:off x="152400" y="152400"/>
            <a:ext cx="8839199" cy="621768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2065375" y="85925"/>
            <a:ext cx="57621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Exercises in Data</a:t>
            </a:r>
            <a:endParaRPr/>
          </a:p>
        </p:txBody>
      </p:sp>
      <p:pic>
        <p:nvPicPr>
          <p:cNvPr id="344" name="Google Shape;344;p52"/>
          <p:cNvPicPr preferRelativeResize="0"/>
          <p:nvPr/>
        </p:nvPicPr>
        <p:blipFill>
          <a:blip r:embed="rId3">
            <a:alphaModFix/>
          </a:blip>
          <a:stretch>
            <a:fillRect/>
          </a:stretch>
        </p:blipFill>
        <p:spPr>
          <a:xfrm>
            <a:off x="391625" y="1122600"/>
            <a:ext cx="4233525" cy="3000200"/>
          </a:xfrm>
          <a:prstGeom prst="rect">
            <a:avLst/>
          </a:prstGeom>
          <a:noFill/>
          <a:ln>
            <a:noFill/>
          </a:ln>
        </p:spPr>
      </p:pic>
      <p:pic>
        <p:nvPicPr>
          <p:cNvPr id="345" name="Google Shape;345;p52"/>
          <p:cNvPicPr preferRelativeResize="0"/>
          <p:nvPr/>
        </p:nvPicPr>
        <p:blipFill>
          <a:blip r:embed="rId4">
            <a:alphaModFix/>
          </a:blip>
          <a:stretch>
            <a:fillRect/>
          </a:stretch>
        </p:blipFill>
        <p:spPr>
          <a:xfrm>
            <a:off x="792725" y="4242425"/>
            <a:ext cx="7558550" cy="2077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2065375" y="85925"/>
            <a:ext cx="57621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Exercises in Data</a:t>
            </a:r>
            <a:endParaRPr/>
          </a:p>
        </p:txBody>
      </p:sp>
      <p:sp>
        <p:nvSpPr>
          <p:cNvPr id="352" name="Google Shape;352;p53"/>
          <p:cNvSpPr txBox="1"/>
          <p:nvPr>
            <p:ph type="title"/>
          </p:nvPr>
        </p:nvSpPr>
        <p:spPr>
          <a:xfrm>
            <a:off x="730800" y="1622325"/>
            <a:ext cx="7775700" cy="4370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How does lake surface area vary between regions, and with latitude and longitude?</a:t>
            </a:r>
            <a:endParaRPr sz="3600">
              <a:latin typeface="Arial"/>
              <a:ea typeface="Arial"/>
              <a:cs typeface="Arial"/>
              <a:sym typeface="Arial"/>
            </a:endParaRPr>
          </a:p>
          <a:p>
            <a:pPr indent="0" lvl="0" marL="0" rtl="0" algn="l">
              <a:lnSpc>
                <a:spcPct val="90000"/>
              </a:lnSpc>
              <a:spcBef>
                <a:spcPts val="0"/>
              </a:spcBef>
              <a:spcAft>
                <a:spcPts val="0"/>
              </a:spcAft>
              <a:buClr>
                <a:schemeClr val="dk1"/>
              </a:buClr>
              <a:buSzPct val="100000"/>
              <a:buFont typeface="Arial"/>
              <a:buNone/>
            </a:pPr>
            <a:r>
              <a:t/>
            </a:r>
            <a:endParaRPr sz="3600">
              <a:latin typeface="Arial"/>
              <a:ea typeface="Arial"/>
              <a:cs typeface="Arial"/>
              <a:sym typeface="Arial"/>
            </a:endParaRPr>
          </a:p>
          <a:p>
            <a:pPr indent="0" lvl="0" marL="0" rtl="0" algn="l">
              <a:lnSpc>
                <a:spcPct val="90000"/>
              </a:lnSpc>
              <a:spcBef>
                <a:spcPts val="0"/>
              </a:spcBef>
              <a:spcAft>
                <a:spcPts val="0"/>
              </a:spcAft>
              <a:buClr>
                <a:schemeClr val="dk1"/>
              </a:buClr>
              <a:buSzPct val="100000"/>
              <a:buFont typeface="Arial"/>
              <a:buNone/>
            </a:pPr>
            <a:r>
              <a:t/>
            </a:r>
            <a:endParaRPr sz="3600">
              <a:latin typeface="Arial"/>
              <a:ea typeface="Arial"/>
              <a:cs typeface="Arial"/>
              <a:sym typeface="Arial"/>
            </a:endParaRPr>
          </a:p>
          <a:p>
            <a:pPr indent="0" lvl="0" marL="0" rtl="0" algn="l">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Describe the </a:t>
            </a:r>
            <a:r>
              <a:rPr lang="en-US" sz="3600">
                <a:latin typeface="Arial"/>
                <a:ea typeface="Arial"/>
                <a:cs typeface="Arial"/>
                <a:sym typeface="Arial"/>
              </a:rPr>
              <a:t>mathematical</a:t>
            </a:r>
            <a:r>
              <a:rPr lang="en-US" sz="3600">
                <a:latin typeface="Arial"/>
                <a:ea typeface="Arial"/>
                <a:cs typeface="Arial"/>
                <a:sym typeface="Arial"/>
              </a:rPr>
              <a:t> relationship between lake surface area and depth.</a:t>
            </a:r>
            <a:endParaRPr sz="3600">
              <a:latin typeface="Arial"/>
              <a:ea typeface="Arial"/>
              <a:cs typeface="Arial"/>
              <a:sym typeface="Arial"/>
            </a:endParaRPr>
          </a:p>
          <a:p>
            <a:pPr indent="0" lvl="0" marL="0" rtl="0" algn="l">
              <a:lnSpc>
                <a:spcPct val="90000"/>
              </a:lnSpc>
              <a:spcBef>
                <a:spcPts val="0"/>
              </a:spcBef>
              <a:spcAft>
                <a:spcPts val="0"/>
              </a:spcAft>
              <a:buClr>
                <a:schemeClr val="dk1"/>
              </a:buClr>
              <a:buSzPct val="100000"/>
              <a:buFont typeface="Arial"/>
              <a:buNone/>
            </a:pPr>
            <a:r>
              <a:t/>
            </a:r>
            <a:endParaRPr sz="3600">
              <a:latin typeface="Arial"/>
              <a:ea typeface="Arial"/>
              <a:cs typeface="Arial"/>
              <a:sym typeface="Arial"/>
            </a:endParaRPr>
          </a:p>
          <a:p>
            <a:pPr indent="0" lvl="0" marL="0" rtl="0" algn="l">
              <a:lnSpc>
                <a:spcPct val="90000"/>
              </a:lnSpc>
              <a:spcBef>
                <a:spcPts val="0"/>
              </a:spcBef>
              <a:spcAft>
                <a:spcPts val="0"/>
              </a:spcAft>
              <a:buClr>
                <a:schemeClr val="dk1"/>
              </a:buClr>
              <a:buSzPct val="100000"/>
              <a:buFont typeface="Arial"/>
              <a:buNone/>
            </a:pPr>
            <a:r>
              <a:t/>
            </a:r>
            <a:endParaRPr sz="3600">
              <a:latin typeface="Arial"/>
              <a:ea typeface="Arial"/>
              <a:cs typeface="Arial"/>
              <a:sym typeface="Arial"/>
            </a:endParaRPr>
          </a:p>
          <a:p>
            <a:pPr indent="0" lvl="0" marL="0" rtl="0" algn="l">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How do the answers differ for naturally formed vs. artificial lakes (reservoirs) ?</a:t>
            </a:r>
            <a:endParaRPr sz="36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p:nvPr/>
        </p:nvSpPr>
        <p:spPr>
          <a:xfrm>
            <a:off x="960699" y="1192192"/>
            <a:ext cx="7164600" cy="4572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81000" y="2286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Limnology</a:t>
            </a:r>
            <a:endParaRPr/>
          </a:p>
        </p:txBody>
      </p:sp>
      <p:sp>
        <p:nvSpPr>
          <p:cNvPr id="133" name="Google Shape;133;p19"/>
          <p:cNvSpPr/>
          <p:nvPr/>
        </p:nvSpPr>
        <p:spPr>
          <a:xfrm>
            <a:off x="2362200" y="1538288"/>
            <a:ext cx="2514600" cy="1981200"/>
          </a:xfrm>
          <a:prstGeom prst="ellipse">
            <a:avLst/>
          </a:prstGeom>
          <a:solidFill>
            <a:schemeClr val="accent1">
              <a:alpha val="35686"/>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9"/>
          <p:cNvSpPr/>
          <p:nvPr/>
        </p:nvSpPr>
        <p:spPr>
          <a:xfrm>
            <a:off x="3886200" y="1538288"/>
            <a:ext cx="2514600" cy="1981200"/>
          </a:xfrm>
          <a:prstGeom prst="ellipse">
            <a:avLst/>
          </a:prstGeom>
          <a:solidFill>
            <a:schemeClr val="accent1">
              <a:alpha val="35686"/>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35" name="Google Shape;135;p19"/>
          <p:cNvSpPr/>
          <p:nvPr/>
        </p:nvSpPr>
        <p:spPr>
          <a:xfrm>
            <a:off x="2362200" y="2681288"/>
            <a:ext cx="2514600" cy="1981200"/>
          </a:xfrm>
          <a:prstGeom prst="ellipse">
            <a:avLst/>
          </a:prstGeom>
          <a:solidFill>
            <a:schemeClr val="accent1">
              <a:alpha val="35686"/>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19"/>
          <p:cNvSpPr/>
          <p:nvPr/>
        </p:nvSpPr>
        <p:spPr>
          <a:xfrm>
            <a:off x="3886200" y="2681288"/>
            <a:ext cx="2514600" cy="1981200"/>
          </a:xfrm>
          <a:prstGeom prst="ellipse">
            <a:avLst/>
          </a:prstGeom>
          <a:solidFill>
            <a:schemeClr val="accent1">
              <a:alpha val="35686"/>
            </a:schemeClr>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19"/>
          <p:cNvSpPr txBox="1"/>
          <p:nvPr/>
        </p:nvSpPr>
        <p:spPr>
          <a:xfrm>
            <a:off x="2819400" y="1995488"/>
            <a:ext cx="933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Biology</a:t>
            </a:r>
            <a:endParaRPr/>
          </a:p>
        </p:txBody>
      </p:sp>
      <p:sp>
        <p:nvSpPr>
          <p:cNvPr id="138" name="Google Shape;138;p19"/>
          <p:cNvSpPr txBox="1"/>
          <p:nvPr/>
        </p:nvSpPr>
        <p:spPr>
          <a:xfrm>
            <a:off x="2667000" y="3671888"/>
            <a:ext cx="12128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Chemistry</a:t>
            </a:r>
            <a:endParaRPr/>
          </a:p>
        </p:txBody>
      </p:sp>
      <p:sp>
        <p:nvSpPr>
          <p:cNvPr id="139" name="Google Shape;139;p19"/>
          <p:cNvSpPr txBox="1"/>
          <p:nvPr/>
        </p:nvSpPr>
        <p:spPr>
          <a:xfrm>
            <a:off x="5105400" y="2071688"/>
            <a:ext cx="9715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Physics</a:t>
            </a:r>
            <a:endParaRPr/>
          </a:p>
        </p:txBody>
      </p:sp>
      <p:sp>
        <p:nvSpPr>
          <p:cNvPr id="140" name="Google Shape;140;p19"/>
          <p:cNvSpPr txBox="1"/>
          <p:nvPr/>
        </p:nvSpPr>
        <p:spPr>
          <a:xfrm>
            <a:off x="5105400" y="3748088"/>
            <a:ext cx="1035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Geology</a:t>
            </a:r>
            <a:endParaRPr/>
          </a:p>
        </p:txBody>
      </p:sp>
      <p:sp>
        <p:nvSpPr>
          <p:cNvPr id="141" name="Google Shape;141;p19"/>
          <p:cNvSpPr txBox="1"/>
          <p:nvPr/>
        </p:nvSpPr>
        <p:spPr>
          <a:xfrm>
            <a:off x="2362200" y="4891088"/>
            <a:ext cx="4363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Limnology is integrative and interdisciplinary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descr="Screen Clipping" id="362" name="Google Shape;362;p55"/>
          <p:cNvPicPr preferRelativeResize="0"/>
          <p:nvPr/>
        </p:nvPicPr>
        <p:blipFill rotWithShape="1">
          <a:blip r:embed="rId3">
            <a:alphaModFix/>
          </a:blip>
          <a:srcRect b="0" l="0" r="0" t="0"/>
          <a:stretch/>
        </p:blipFill>
        <p:spPr>
          <a:xfrm>
            <a:off x="0" y="39477"/>
            <a:ext cx="9144000" cy="6779046"/>
          </a:xfrm>
          <a:prstGeom prst="rect">
            <a:avLst/>
          </a:prstGeom>
          <a:noFill/>
          <a:ln>
            <a:noFill/>
          </a:ln>
        </p:spPr>
      </p:pic>
      <p:cxnSp>
        <p:nvCxnSpPr>
          <p:cNvPr id="363" name="Google Shape;363;p55"/>
          <p:cNvCxnSpPr/>
          <p:nvPr/>
        </p:nvCxnSpPr>
        <p:spPr>
          <a:xfrm>
            <a:off x="124691" y="3233651"/>
            <a:ext cx="2552007" cy="8313"/>
          </a:xfrm>
          <a:prstGeom prst="straightConnector1">
            <a:avLst/>
          </a:prstGeom>
          <a:noFill/>
          <a:ln cap="flat" cmpd="sng" w="9525">
            <a:solidFill>
              <a:schemeClr val="dk1"/>
            </a:solidFill>
            <a:prstDash val="solid"/>
            <a:miter lim="800000"/>
            <a:headEnd len="sm" w="sm" type="none"/>
            <a:tailEnd len="sm" w="sm" type="none"/>
          </a:ln>
        </p:spPr>
      </p:cxnSp>
      <p:cxnSp>
        <p:nvCxnSpPr>
          <p:cNvPr id="364" name="Google Shape;364;p55"/>
          <p:cNvCxnSpPr/>
          <p:nvPr/>
        </p:nvCxnSpPr>
        <p:spPr>
          <a:xfrm>
            <a:off x="4572000" y="3241964"/>
            <a:ext cx="1670858" cy="0"/>
          </a:xfrm>
          <a:prstGeom prst="straightConnector1">
            <a:avLst/>
          </a:prstGeom>
          <a:noFill/>
          <a:ln cap="flat" cmpd="sng" w="9525">
            <a:solidFill>
              <a:schemeClr val="dk1"/>
            </a:solidFill>
            <a:prstDash val="solid"/>
            <a:miter lim="800000"/>
            <a:headEnd len="sm" w="sm" type="none"/>
            <a:tailEnd len="sm" w="sm" type="none"/>
          </a:ln>
        </p:spPr>
      </p:cxnSp>
      <p:cxnSp>
        <p:nvCxnSpPr>
          <p:cNvPr id="365" name="Google Shape;365;p55"/>
          <p:cNvCxnSpPr/>
          <p:nvPr/>
        </p:nvCxnSpPr>
        <p:spPr>
          <a:xfrm>
            <a:off x="114993" y="3395748"/>
            <a:ext cx="1670858" cy="0"/>
          </a:xfrm>
          <a:prstGeom prst="straightConnector1">
            <a:avLst/>
          </a:prstGeom>
          <a:noFill/>
          <a:ln cap="flat" cmpd="sng" w="9525">
            <a:solidFill>
              <a:schemeClr val="dk1"/>
            </a:solidFill>
            <a:prstDash val="solid"/>
            <a:miter lim="800000"/>
            <a:headEnd len="sm" w="sm" type="none"/>
            <a:tailEnd len="sm" w="sm" type="none"/>
          </a:ln>
        </p:spPr>
      </p:cxnSp>
      <p:cxnSp>
        <p:nvCxnSpPr>
          <p:cNvPr id="366" name="Google Shape;366;p55"/>
          <p:cNvCxnSpPr/>
          <p:nvPr/>
        </p:nvCxnSpPr>
        <p:spPr>
          <a:xfrm flipH="1" rot="10800000">
            <a:off x="114993" y="5311833"/>
            <a:ext cx="6127865" cy="2771"/>
          </a:xfrm>
          <a:prstGeom prst="straightConnector1">
            <a:avLst/>
          </a:prstGeom>
          <a:noFill/>
          <a:ln cap="flat" cmpd="sng" w="9525">
            <a:solidFill>
              <a:schemeClr val="dk1"/>
            </a:solidFill>
            <a:prstDash val="solid"/>
            <a:miter lim="800000"/>
            <a:headEnd len="sm" w="sm" type="none"/>
            <a:tailEnd len="sm" w="sm" type="none"/>
          </a:ln>
        </p:spPr>
      </p:cxnSp>
      <p:cxnSp>
        <p:nvCxnSpPr>
          <p:cNvPr id="367" name="Google Shape;367;p55"/>
          <p:cNvCxnSpPr/>
          <p:nvPr/>
        </p:nvCxnSpPr>
        <p:spPr>
          <a:xfrm flipH="1" rot="10800000">
            <a:off x="114993" y="5453149"/>
            <a:ext cx="5292436" cy="15239"/>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6"/>
          <p:cNvPicPr preferRelativeResize="0"/>
          <p:nvPr/>
        </p:nvPicPr>
        <p:blipFill rotWithShape="1">
          <a:blip r:embed="rId3">
            <a:alphaModFix/>
          </a:blip>
          <a:srcRect b="0" l="0" r="0" t="0"/>
          <a:stretch/>
        </p:blipFill>
        <p:spPr>
          <a:xfrm>
            <a:off x="5662569" y="864067"/>
            <a:ext cx="3129569" cy="1981913"/>
          </a:xfrm>
          <a:prstGeom prst="rect">
            <a:avLst/>
          </a:prstGeom>
          <a:noFill/>
          <a:ln>
            <a:noFill/>
          </a:ln>
        </p:spPr>
      </p:pic>
      <p:sp>
        <p:nvSpPr>
          <p:cNvPr id="373" name="Google Shape;373;p56"/>
          <p:cNvSpPr txBox="1"/>
          <p:nvPr>
            <p:ph type="title"/>
          </p:nvPr>
        </p:nvSpPr>
        <p:spPr>
          <a:xfrm>
            <a:off x="5595457" y="2919368"/>
            <a:ext cx="3112315" cy="3605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Arial"/>
              <a:buNone/>
            </a:pPr>
            <a:r>
              <a:rPr lang="en-US" sz="1600">
                <a:latin typeface="Arial"/>
                <a:ea typeface="Arial"/>
                <a:cs typeface="Arial"/>
                <a:sym typeface="Arial"/>
              </a:rPr>
              <a:t>Owen Lind - “The father of Baylor Limnology”</a:t>
            </a:r>
            <a:endParaRPr/>
          </a:p>
        </p:txBody>
      </p:sp>
      <p:sp>
        <p:nvSpPr>
          <p:cNvPr id="374" name="Google Shape;374;p56"/>
          <p:cNvSpPr txBox="1"/>
          <p:nvPr/>
        </p:nvSpPr>
        <p:spPr>
          <a:xfrm>
            <a:off x="360727" y="105068"/>
            <a:ext cx="8190935" cy="7673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Baylor Limnology – A 50 year history</a:t>
            </a:r>
            <a:endParaRPr i="1" sz="3600">
              <a:solidFill>
                <a:schemeClr val="dk1"/>
              </a:solidFill>
              <a:latin typeface="Arial"/>
              <a:ea typeface="Arial"/>
              <a:cs typeface="Arial"/>
              <a:sym typeface="Arial"/>
            </a:endParaRPr>
          </a:p>
        </p:txBody>
      </p:sp>
      <p:sp>
        <p:nvSpPr>
          <p:cNvPr id="375" name="Google Shape;375;p56"/>
          <p:cNvSpPr txBox="1"/>
          <p:nvPr/>
        </p:nvSpPr>
        <p:spPr>
          <a:xfrm>
            <a:off x="142613" y="877285"/>
            <a:ext cx="5452844"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Lind, O.T.</a:t>
            </a:r>
            <a:r>
              <a:rPr lang="en-US" sz="1600">
                <a:solidFill>
                  <a:schemeClr val="dk1"/>
                </a:solidFill>
                <a:latin typeface="Calibri"/>
                <a:ea typeface="Calibri"/>
                <a:cs typeface="Calibri"/>
                <a:sym typeface="Calibri"/>
              </a:rPr>
              <a:t>, &amp; R.S. Campbell. 1969. On the use of liquid scintillation for routine 14C determination in production studies. </a:t>
            </a:r>
            <a:r>
              <a:rPr i="1" lang="en-US" sz="1600" u="sng">
                <a:solidFill>
                  <a:schemeClr val="dk1"/>
                </a:solidFill>
                <a:latin typeface="Calibri"/>
                <a:ea typeface="Calibri"/>
                <a:cs typeface="Calibri"/>
                <a:sym typeface="Calibri"/>
              </a:rPr>
              <a:t>Limnology and Oceanography</a:t>
            </a:r>
            <a:r>
              <a:rPr lang="en-US" sz="1600">
                <a:solidFill>
                  <a:schemeClr val="dk1"/>
                </a:solidFill>
                <a:latin typeface="Calibri"/>
                <a:ea typeface="Calibri"/>
                <a:cs typeface="Calibri"/>
                <a:sym typeface="Calibri"/>
              </a:rPr>
              <a:t> 14: 787-789.</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Jacobs, R., &amp; </a:t>
            </a:r>
            <a:r>
              <a:rPr b="1" lang="en-US" sz="1600">
                <a:solidFill>
                  <a:schemeClr val="dk1"/>
                </a:solidFill>
                <a:latin typeface="Calibri"/>
                <a:ea typeface="Calibri"/>
                <a:cs typeface="Calibri"/>
                <a:sym typeface="Calibri"/>
              </a:rPr>
              <a:t>O.T. Lind</a:t>
            </a:r>
            <a:r>
              <a:rPr lang="en-US" sz="1600">
                <a:solidFill>
                  <a:schemeClr val="dk1"/>
                </a:solidFill>
                <a:latin typeface="Calibri"/>
                <a:ea typeface="Calibri"/>
                <a:cs typeface="Calibri"/>
                <a:sym typeface="Calibri"/>
              </a:rPr>
              <a:t>. 1977. The combined relationship of temperature and molybdenum concentration on nitrogen fixation by Anabaena cylindrica. </a:t>
            </a:r>
            <a:r>
              <a:rPr i="1" lang="en-US" sz="1600" u="sng">
                <a:solidFill>
                  <a:schemeClr val="dk1"/>
                </a:solidFill>
                <a:latin typeface="Calibri"/>
                <a:ea typeface="Calibri"/>
                <a:cs typeface="Calibri"/>
                <a:sym typeface="Calibri"/>
              </a:rPr>
              <a:t>Microbial Ecology</a:t>
            </a:r>
            <a:r>
              <a:rPr lang="en-US" sz="1600">
                <a:solidFill>
                  <a:schemeClr val="dk1"/>
                </a:solidFill>
                <a:latin typeface="Calibri"/>
                <a:ea typeface="Calibri"/>
                <a:cs typeface="Calibri"/>
                <a:sym typeface="Calibri"/>
              </a:rPr>
              <a:t> 3: 205-217.</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Lind, O.T.</a:t>
            </a:r>
            <a:r>
              <a:rPr lang="en-US" sz="1600">
                <a:solidFill>
                  <a:schemeClr val="dk1"/>
                </a:solidFill>
                <a:latin typeface="Calibri"/>
                <a:ea typeface="Calibri"/>
                <a:cs typeface="Calibri"/>
                <a:sym typeface="Calibri"/>
              </a:rPr>
              <a:t> 1987. Spatial and temporal variation in hypolimnetic oxygen deficits of a multidepression lake. </a:t>
            </a:r>
            <a:r>
              <a:rPr i="1" lang="en-US" sz="1600" u="sng">
                <a:solidFill>
                  <a:schemeClr val="dk1"/>
                </a:solidFill>
                <a:latin typeface="Calibri"/>
                <a:ea typeface="Calibri"/>
                <a:cs typeface="Calibri"/>
                <a:sym typeface="Calibri"/>
              </a:rPr>
              <a:t>Limnology and Oceanography</a:t>
            </a:r>
            <a:r>
              <a:rPr lang="en-US" sz="1600">
                <a:solidFill>
                  <a:schemeClr val="dk1"/>
                </a:solidFill>
                <a:latin typeface="Calibri"/>
                <a:ea typeface="Calibri"/>
                <a:cs typeface="Calibri"/>
                <a:sym typeface="Calibri"/>
              </a:rPr>
              <a:t> 32: 740-744.</a:t>
            </a:r>
            <a:endParaRPr/>
          </a:p>
        </p:txBody>
      </p:sp>
      <p:sp>
        <p:nvSpPr>
          <p:cNvPr id="376" name="Google Shape;376;p56"/>
          <p:cNvSpPr txBox="1"/>
          <p:nvPr/>
        </p:nvSpPr>
        <p:spPr>
          <a:xfrm>
            <a:off x="142612" y="3456097"/>
            <a:ext cx="8867163"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Lind, O.T.</a:t>
            </a:r>
            <a:r>
              <a:rPr lang="en-US" sz="1600">
                <a:solidFill>
                  <a:schemeClr val="dk1"/>
                </a:solidFill>
                <a:latin typeface="Calibri"/>
                <a:ea typeface="Calibri"/>
                <a:cs typeface="Calibri"/>
                <a:sym typeface="Calibri"/>
              </a:rPr>
              <a:t>, R.D. Doyle, D.S. Vodopich, B.G. Trotter, J. Gualberto Limon, &amp; L. Davalos-Lind. 1992. Clay turbidity: Regulation of phytoplankton production in a large, nutrient-rich tropical lake. </a:t>
            </a:r>
            <a:r>
              <a:rPr i="1" lang="en-US" sz="1600" u="sng">
                <a:solidFill>
                  <a:schemeClr val="dk1"/>
                </a:solidFill>
                <a:latin typeface="Calibri"/>
                <a:ea typeface="Calibri"/>
                <a:cs typeface="Calibri"/>
                <a:sym typeface="Calibri"/>
              </a:rPr>
              <a:t>Limnology and Oceanography</a:t>
            </a:r>
            <a:r>
              <a:rPr lang="en-US" sz="1600">
                <a:solidFill>
                  <a:schemeClr val="dk1"/>
                </a:solidFill>
                <a:latin typeface="Calibri"/>
                <a:ea typeface="Calibri"/>
                <a:cs typeface="Calibri"/>
                <a:sym typeface="Calibri"/>
              </a:rPr>
              <a:t> 37: 549-565.</a:t>
            </a:r>
            <a:endParaRPr/>
          </a:p>
          <a:p>
            <a:pPr indent="0" lvl="0" marL="0" marR="0" rtl="0" algn="l">
              <a:spcBef>
                <a:spcPts val="0"/>
              </a:spcBef>
              <a:spcAft>
                <a:spcPts val="0"/>
              </a:spcAft>
              <a:buNone/>
            </a:pPr>
            <a:r>
              <a:t/>
            </a:r>
            <a:endParaRPr b="1"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Lind, O.T.</a:t>
            </a:r>
            <a:r>
              <a:rPr lang="en-US" sz="1600">
                <a:solidFill>
                  <a:schemeClr val="dk1"/>
                </a:solidFill>
                <a:latin typeface="Calibri"/>
                <a:ea typeface="Calibri"/>
                <a:cs typeface="Calibri"/>
                <a:sym typeface="Calibri"/>
              </a:rPr>
              <a:t>, T.H. Chrzanowski, &amp; L. Davalos-Lind. 1997. Clay turbidity and the relative production of bacterioplankton and phytoplankton. </a:t>
            </a:r>
            <a:r>
              <a:rPr i="1" lang="en-US" sz="1600" u="sng">
                <a:solidFill>
                  <a:schemeClr val="dk1"/>
                </a:solidFill>
                <a:latin typeface="Calibri"/>
                <a:ea typeface="Calibri"/>
                <a:cs typeface="Calibri"/>
                <a:sym typeface="Calibri"/>
              </a:rPr>
              <a:t>Hydrobiologia</a:t>
            </a:r>
            <a:r>
              <a:rPr lang="en-US" sz="1600">
                <a:solidFill>
                  <a:schemeClr val="dk1"/>
                </a:solidFill>
                <a:latin typeface="Calibri"/>
                <a:ea typeface="Calibri"/>
                <a:cs typeface="Calibri"/>
                <a:sym typeface="Calibri"/>
              </a:rPr>
              <a:t> 353: 1-18.</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Christian, B.W., &amp; </a:t>
            </a:r>
            <a:r>
              <a:rPr b="1" lang="en-US" sz="1600">
                <a:solidFill>
                  <a:schemeClr val="dk1"/>
                </a:solidFill>
                <a:latin typeface="Calibri"/>
                <a:ea typeface="Calibri"/>
                <a:cs typeface="Calibri"/>
                <a:sym typeface="Calibri"/>
              </a:rPr>
              <a:t>O.T. Lind</a:t>
            </a:r>
            <a:r>
              <a:rPr lang="en-US" sz="1600">
                <a:solidFill>
                  <a:schemeClr val="dk1"/>
                </a:solidFill>
                <a:latin typeface="Calibri"/>
                <a:ea typeface="Calibri"/>
                <a:cs typeface="Calibri"/>
                <a:sym typeface="Calibri"/>
              </a:rPr>
              <a:t>. 2007. Increased sediment-water interface bacterial [3H]-L-serine uptake and biomass production in a eutrophic reservoir during summer stratification. </a:t>
            </a:r>
            <a:r>
              <a:rPr i="1" lang="en-US" sz="1600" u="sng">
                <a:solidFill>
                  <a:schemeClr val="dk1"/>
                </a:solidFill>
                <a:latin typeface="Calibri"/>
                <a:ea typeface="Calibri"/>
                <a:cs typeface="Calibri"/>
                <a:sym typeface="Calibri"/>
              </a:rPr>
              <a:t>Fundamental and Applied Limnology</a:t>
            </a:r>
            <a:r>
              <a:rPr lang="en-US" sz="1600">
                <a:solidFill>
                  <a:schemeClr val="dk1"/>
                </a:solidFill>
                <a:latin typeface="Calibri"/>
                <a:ea typeface="Calibri"/>
                <a:cs typeface="Calibri"/>
                <a:sym typeface="Calibri"/>
              </a:rPr>
              <a:t> 168: 189-199.</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Lind, O.T.</a:t>
            </a:r>
            <a:r>
              <a:rPr lang="en-US" sz="1600">
                <a:solidFill>
                  <a:schemeClr val="dk1"/>
                </a:solidFill>
                <a:latin typeface="Calibri"/>
                <a:ea typeface="Calibri"/>
                <a:cs typeface="Calibri"/>
                <a:sym typeface="Calibri"/>
              </a:rPr>
              <a:t>, L. Davalos-Lind, C. Lopez, M. Lopez, and J. Dyble Bressie. 2016. Seasonal morphological variability in an in situ Cyanobacteria monoculture: example from a persistent Cylidrospermopsis bloom in Lake Catemaco, Veracruz, Mexico. </a:t>
            </a:r>
            <a:r>
              <a:rPr i="1" lang="en-US" sz="1600" u="sng">
                <a:solidFill>
                  <a:schemeClr val="dk1"/>
                </a:solidFill>
                <a:latin typeface="Calibri"/>
                <a:ea typeface="Calibri"/>
                <a:cs typeface="Calibri"/>
                <a:sym typeface="Calibri"/>
              </a:rPr>
              <a:t>Journal of Limnology</a:t>
            </a:r>
            <a:r>
              <a:rPr lang="en-US" sz="1600">
                <a:solidFill>
                  <a:schemeClr val="dk1"/>
                </a:solidFill>
                <a:latin typeface="Calibri"/>
                <a:ea typeface="Calibri"/>
                <a:cs typeface="Calibri"/>
                <a:sym typeface="Calibri"/>
              </a:rPr>
              <a:t> 75: 66-80.</a:t>
            </a:r>
            <a:endParaRPr/>
          </a:p>
        </p:txBody>
      </p:sp>
      <p:sp>
        <p:nvSpPr>
          <p:cNvPr id="377" name="Google Shape;377;p56"/>
          <p:cNvSpPr/>
          <p:nvPr/>
        </p:nvSpPr>
        <p:spPr>
          <a:xfrm>
            <a:off x="5595457" y="796954"/>
            <a:ext cx="3280095" cy="2583642"/>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7"/>
          <p:cNvSpPr txBox="1"/>
          <p:nvPr>
            <p:ph type="title"/>
          </p:nvPr>
        </p:nvSpPr>
        <p:spPr>
          <a:xfrm>
            <a:off x="99792" y="0"/>
            <a:ext cx="918682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Birge and Juday – University of Wisconsin</a:t>
            </a:r>
            <a:endParaRPr/>
          </a:p>
        </p:txBody>
      </p:sp>
      <p:sp>
        <p:nvSpPr>
          <p:cNvPr id="383" name="Google Shape;383;p57"/>
          <p:cNvSpPr txBox="1"/>
          <p:nvPr/>
        </p:nvSpPr>
        <p:spPr>
          <a:xfrm>
            <a:off x="4500381" y="1059555"/>
            <a:ext cx="3923528" cy="30469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Discovered:</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thermocline (1891)</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Zooplankton population cycles (1897)</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Developed underwater light meter (1912)</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Lakes as ‘open’ systems (1915)</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pic>
        <p:nvPicPr>
          <p:cNvPr descr="Edward A. Birge (left) and Chancey Juday at the Trout Lake Research Station, 1930" id="384" name="Google Shape;384;p57"/>
          <p:cNvPicPr preferRelativeResize="0"/>
          <p:nvPr/>
        </p:nvPicPr>
        <p:blipFill rotWithShape="1">
          <a:blip r:embed="rId3">
            <a:alphaModFix/>
          </a:blip>
          <a:srcRect b="0" l="0" r="0" t="0"/>
          <a:stretch/>
        </p:blipFill>
        <p:spPr>
          <a:xfrm>
            <a:off x="288577" y="1256578"/>
            <a:ext cx="3718157" cy="3656189"/>
          </a:xfrm>
          <a:prstGeom prst="rect">
            <a:avLst/>
          </a:prstGeom>
          <a:noFill/>
          <a:ln>
            <a:noFill/>
          </a:ln>
        </p:spPr>
      </p:pic>
      <p:pic>
        <p:nvPicPr>
          <p:cNvPr descr="http://player.slideplayer.com/33/8232503/data/images/img3.jpg" id="385" name="Google Shape;385;p57"/>
          <p:cNvPicPr preferRelativeResize="0"/>
          <p:nvPr/>
        </p:nvPicPr>
        <p:blipFill rotWithShape="1">
          <a:blip r:embed="rId4">
            <a:alphaModFix/>
          </a:blip>
          <a:srcRect b="0" l="0" r="0" t="0"/>
          <a:stretch/>
        </p:blipFill>
        <p:spPr>
          <a:xfrm>
            <a:off x="2569707" y="4372551"/>
            <a:ext cx="2999819" cy="2449050"/>
          </a:xfrm>
          <a:prstGeom prst="rect">
            <a:avLst/>
          </a:prstGeom>
          <a:noFill/>
          <a:ln>
            <a:noFill/>
          </a:ln>
        </p:spPr>
      </p:pic>
      <p:sp>
        <p:nvSpPr>
          <p:cNvPr id="386" name="Google Shape;386;p57"/>
          <p:cNvSpPr txBox="1"/>
          <p:nvPr/>
        </p:nvSpPr>
        <p:spPr>
          <a:xfrm>
            <a:off x="5569526" y="4004826"/>
            <a:ext cx="3458096"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Founded:</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Trout Lake Biological Station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388125" y="205735"/>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G.E. Hutchinson – </a:t>
            </a:r>
            <a:r>
              <a:rPr i="1" lang="en-US" sz="3600">
                <a:latin typeface="Arial"/>
                <a:ea typeface="Arial"/>
                <a:cs typeface="Arial"/>
                <a:sym typeface="Arial"/>
              </a:rPr>
              <a:t>Quantitation</a:t>
            </a:r>
            <a:endParaRPr/>
          </a:p>
        </p:txBody>
      </p:sp>
      <p:sp>
        <p:nvSpPr>
          <p:cNvPr id="392" name="Google Shape;392;p58"/>
          <p:cNvSpPr txBox="1"/>
          <p:nvPr/>
        </p:nvSpPr>
        <p:spPr>
          <a:xfrm>
            <a:off x="4119520" y="1335248"/>
            <a:ext cx="4155305"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Times New Roman"/>
                <a:ea typeface="Times New Roman"/>
                <a:cs typeface="Times New Roman"/>
                <a:sym typeface="Times New Roman"/>
              </a:rPr>
              <a:t>A Treatise on Limnology</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4 volume text:</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1957</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1967</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1975</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1993 (posthumus)</a:t>
            </a:r>
            <a:endParaRPr/>
          </a:p>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1" lang="en-US" sz="2400">
                <a:solidFill>
                  <a:schemeClr val="dk1"/>
                </a:solidFill>
                <a:latin typeface="Times New Roman"/>
                <a:ea typeface="Times New Roman"/>
                <a:cs typeface="Times New Roman"/>
                <a:sym typeface="Times New Roman"/>
              </a:rPr>
              <a:t>Paradox of the plankton</a:t>
            </a:r>
            <a:endParaRPr/>
          </a:p>
          <a:p>
            <a:pPr indent="0" lvl="0" marL="0" marR="0" rtl="0" algn="l">
              <a:spcBef>
                <a:spcPts val="0"/>
              </a:spcBef>
              <a:spcAft>
                <a:spcPts val="0"/>
              </a:spcAft>
              <a:buNone/>
            </a:pPr>
            <a:r>
              <a:rPr i="1" lang="en-US" sz="2400">
                <a:solidFill>
                  <a:schemeClr val="dk1"/>
                </a:solidFill>
                <a:latin typeface="Times New Roman"/>
                <a:ea typeface="Times New Roman"/>
                <a:cs typeface="Times New Roman"/>
                <a:sym typeface="Times New Roman"/>
              </a:rPr>
              <a:t>The Ecological Theater and the </a:t>
            </a:r>
            <a:endParaRPr/>
          </a:p>
          <a:p>
            <a:pPr indent="0" lvl="0" marL="0" marR="0" rtl="0" algn="l">
              <a:spcBef>
                <a:spcPts val="0"/>
              </a:spcBef>
              <a:spcAft>
                <a:spcPts val="0"/>
              </a:spcAft>
              <a:buNone/>
            </a:pPr>
            <a:r>
              <a:rPr i="1" lang="en-US" sz="2400">
                <a:solidFill>
                  <a:schemeClr val="dk1"/>
                </a:solidFill>
                <a:latin typeface="Times New Roman"/>
                <a:ea typeface="Times New Roman"/>
                <a:cs typeface="Times New Roman"/>
                <a:sym typeface="Times New Roman"/>
              </a:rPr>
              <a:t>    Evolutionary Play</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Bioenergetics</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Niche-theory</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descr="Image result for g evelyn hutchinson" id="393" name="Google Shape;393;p58"/>
          <p:cNvPicPr preferRelativeResize="0"/>
          <p:nvPr/>
        </p:nvPicPr>
        <p:blipFill rotWithShape="1">
          <a:blip r:embed="rId3">
            <a:alphaModFix/>
          </a:blip>
          <a:srcRect b="0" l="0" r="0" t="0"/>
          <a:stretch/>
        </p:blipFill>
        <p:spPr>
          <a:xfrm>
            <a:off x="945335" y="1690689"/>
            <a:ext cx="2857500" cy="3562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246685" y="284103"/>
            <a:ext cx="4082247"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27 year old Raymond Lindeman- Trophic dynamic aspect of ecology</a:t>
            </a:r>
            <a:endParaRPr/>
          </a:p>
        </p:txBody>
      </p:sp>
      <p:pic>
        <p:nvPicPr>
          <p:cNvPr descr="lindeman" id="399" name="Google Shape;399;p59"/>
          <p:cNvPicPr preferRelativeResize="0"/>
          <p:nvPr/>
        </p:nvPicPr>
        <p:blipFill rotWithShape="1">
          <a:blip r:embed="rId3">
            <a:alphaModFix/>
          </a:blip>
          <a:srcRect b="0" l="0" r="0" t="0"/>
          <a:stretch/>
        </p:blipFill>
        <p:spPr>
          <a:xfrm>
            <a:off x="914400" y="1905000"/>
            <a:ext cx="2833688" cy="4267200"/>
          </a:xfrm>
          <a:prstGeom prst="rect">
            <a:avLst/>
          </a:prstGeom>
          <a:noFill/>
          <a:ln>
            <a:noFill/>
          </a:ln>
        </p:spPr>
      </p:pic>
      <p:pic>
        <p:nvPicPr>
          <p:cNvPr id="400" name="Google Shape;400;p59"/>
          <p:cNvPicPr preferRelativeResize="0"/>
          <p:nvPr/>
        </p:nvPicPr>
        <p:blipFill rotWithShape="1">
          <a:blip r:embed="rId4">
            <a:alphaModFix/>
          </a:blip>
          <a:srcRect b="0" l="0" r="0" t="0"/>
          <a:stretch/>
        </p:blipFill>
        <p:spPr>
          <a:xfrm>
            <a:off x="4116095" y="470495"/>
            <a:ext cx="4953000" cy="4195763"/>
          </a:xfrm>
          <a:prstGeom prst="rect">
            <a:avLst/>
          </a:prstGeom>
          <a:noFill/>
          <a:ln>
            <a:noFill/>
          </a:ln>
        </p:spPr>
      </p:pic>
      <p:sp>
        <p:nvSpPr>
          <p:cNvPr id="401" name="Google Shape;401;p59"/>
          <p:cNvSpPr txBox="1"/>
          <p:nvPr/>
        </p:nvSpPr>
        <p:spPr>
          <a:xfrm>
            <a:off x="117786" y="5922724"/>
            <a:ext cx="7260603" cy="830997"/>
          </a:xfrm>
          <a:prstGeom prst="rect">
            <a:avLst/>
          </a:prstGeom>
          <a:solidFill>
            <a:schemeClr val="lt1"/>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Quantified bioenergetics of Cedar Bog Lake</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Established the 10% rule of trophic transfer efficiency</a:t>
            </a:r>
            <a:endParaRPr/>
          </a:p>
        </p:txBody>
      </p:sp>
      <p:pic>
        <p:nvPicPr>
          <p:cNvPr descr="Image result for food pyramid ecology" id="402" name="Google Shape;402;p59"/>
          <p:cNvPicPr preferRelativeResize="0"/>
          <p:nvPr/>
        </p:nvPicPr>
        <p:blipFill rotWithShape="1">
          <a:blip r:embed="rId5">
            <a:alphaModFix/>
          </a:blip>
          <a:srcRect b="0" l="0" r="0" t="0"/>
          <a:stretch/>
        </p:blipFill>
        <p:spPr>
          <a:xfrm>
            <a:off x="6214573" y="4550508"/>
            <a:ext cx="2327631" cy="17395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ph type="title"/>
          </p:nvPr>
        </p:nvSpPr>
        <p:spPr>
          <a:xfrm>
            <a:off x="246685" y="284103"/>
            <a:ext cx="4082247"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27 year old Raymond Lindeman- Trophic dynamic aspect of ecology</a:t>
            </a:r>
            <a:endParaRPr/>
          </a:p>
        </p:txBody>
      </p:sp>
      <p:pic>
        <p:nvPicPr>
          <p:cNvPr descr="lindeman" id="408" name="Google Shape;408;p60"/>
          <p:cNvPicPr preferRelativeResize="0"/>
          <p:nvPr/>
        </p:nvPicPr>
        <p:blipFill rotWithShape="1">
          <a:blip r:embed="rId3">
            <a:alphaModFix/>
          </a:blip>
          <a:srcRect b="0" l="0" r="0" t="0"/>
          <a:stretch/>
        </p:blipFill>
        <p:spPr>
          <a:xfrm>
            <a:off x="914400" y="1905000"/>
            <a:ext cx="2833688" cy="4267200"/>
          </a:xfrm>
          <a:prstGeom prst="rect">
            <a:avLst/>
          </a:prstGeom>
          <a:noFill/>
          <a:ln>
            <a:noFill/>
          </a:ln>
        </p:spPr>
      </p:pic>
      <p:sp>
        <p:nvSpPr>
          <p:cNvPr id="409" name="Google Shape;409;p60"/>
          <p:cNvSpPr/>
          <p:nvPr/>
        </p:nvSpPr>
        <p:spPr>
          <a:xfrm>
            <a:off x="4328932" y="1905000"/>
            <a:ext cx="4197928" cy="3046917"/>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60"/>
          <p:cNvSpPr txBox="1"/>
          <p:nvPr/>
        </p:nvSpPr>
        <p:spPr>
          <a:xfrm>
            <a:off x="4328932" y="4259965"/>
            <a:ext cx="18035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Juday’s Review:</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Reject</a:t>
            </a:r>
            <a:endParaRPr/>
          </a:p>
        </p:txBody>
      </p:sp>
      <p:sp>
        <p:nvSpPr>
          <p:cNvPr id="411" name="Google Shape;411;p60"/>
          <p:cNvSpPr txBox="1"/>
          <p:nvPr/>
        </p:nvSpPr>
        <p:spPr>
          <a:xfrm>
            <a:off x="6076807" y="1971433"/>
            <a:ext cx="2273768"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“…According to our experiences, lakes are ‘rank individualists’ and are very stubborn about fitting into mathematical formulae and artificial schemes proposed by man.... Some of the broad generalizations men- tioned in the paper are certainly very broad; so broad in fact that they cannot be regarded as having much value…”</a:t>
            </a:r>
            <a:endParaRPr/>
          </a:p>
        </p:txBody>
      </p:sp>
      <p:pic>
        <p:nvPicPr>
          <p:cNvPr descr="https://1.bp.blogspot.com/-unyUsHGcYX0/V0ZW14OZj3I/AAAAAAAACpo/RIRyLN3o4Rc7koP7G0VoMKZabonQI1WEwCK4B/s640/S17421579.jpg" id="412" name="Google Shape;412;p60"/>
          <p:cNvPicPr preferRelativeResize="0"/>
          <p:nvPr/>
        </p:nvPicPr>
        <p:blipFill rotWithShape="1">
          <a:blip r:embed="rId4">
            <a:alphaModFix/>
          </a:blip>
          <a:srcRect b="0" l="0" r="0" t="0"/>
          <a:stretch/>
        </p:blipFill>
        <p:spPr>
          <a:xfrm>
            <a:off x="4413106" y="2124098"/>
            <a:ext cx="1663702" cy="21126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246685" y="284103"/>
            <a:ext cx="4082247"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27 year old Raymond Lindeman- Trophic dynamic aspect of ecology</a:t>
            </a:r>
            <a:endParaRPr/>
          </a:p>
        </p:txBody>
      </p:sp>
      <p:pic>
        <p:nvPicPr>
          <p:cNvPr descr="lindeman" id="418" name="Google Shape;418;p61"/>
          <p:cNvPicPr preferRelativeResize="0"/>
          <p:nvPr/>
        </p:nvPicPr>
        <p:blipFill rotWithShape="1">
          <a:blip r:embed="rId3">
            <a:alphaModFix/>
          </a:blip>
          <a:srcRect b="0" l="0" r="0" t="0"/>
          <a:stretch/>
        </p:blipFill>
        <p:spPr>
          <a:xfrm>
            <a:off x="914400" y="1905000"/>
            <a:ext cx="2833688" cy="4267200"/>
          </a:xfrm>
          <a:prstGeom prst="rect">
            <a:avLst/>
          </a:prstGeom>
          <a:noFill/>
          <a:ln>
            <a:noFill/>
          </a:ln>
        </p:spPr>
      </p:pic>
      <p:sp>
        <p:nvSpPr>
          <p:cNvPr id="419" name="Google Shape;419;p61"/>
          <p:cNvSpPr/>
          <p:nvPr/>
        </p:nvSpPr>
        <p:spPr>
          <a:xfrm>
            <a:off x="4328932" y="1905000"/>
            <a:ext cx="4197928" cy="3046917"/>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20" name="Google Shape;420;p61"/>
          <p:cNvPicPr preferRelativeResize="0"/>
          <p:nvPr/>
        </p:nvPicPr>
        <p:blipFill rotWithShape="1">
          <a:blip r:embed="rId4">
            <a:alphaModFix/>
          </a:blip>
          <a:srcRect b="0" l="0" r="0" t="0"/>
          <a:stretch/>
        </p:blipFill>
        <p:spPr>
          <a:xfrm>
            <a:off x="4393065" y="2004753"/>
            <a:ext cx="1478290" cy="2270606"/>
          </a:xfrm>
          <a:prstGeom prst="rect">
            <a:avLst/>
          </a:prstGeom>
          <a:noFill/>
          <a:ln>
            <a:noFill/>
          </a:ln>
        </p:spPr>
      </p:pic>
      <p:sp>
        <p:nvSpPr>
          <p:cNvPr id="421" name="Google Shape;421;p61"/>
          <p:cNvSpPr txBox="1"/>
          <p:nvPr/>
        </p:nvSpPr>
        <p:spPr>
          <a:xfrm>
            <a:off x="5922447" y="1971433"/>
            <a:ext cx="2521285"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Limnology is not yet ready for generalizations of this kind. The basic background data for such a paper is far too fragmentary. If Dr. Lindeman could put this paper aside for ten years, then bring it out and see how it looks in the light of what we hope will be the added accumulation of limnological information, he might possibly congratulate himself that he deferred its publication… ”</a:t>
            </a:r>
            <a:endParaRPr/>
          </a:p>
        </p:txBody>
      </p:sp>
      <p:sp>
        <p:nvSpPr>
          <p:cNvPr id="422" name="Google Shape;422;p61"/>
          <p:cNvSpPr txBox="1"/>
          <p:nvPr/>
        </p:nvSpPr>
        <p:spPr>
          <a:xfrm>
            <a:off x="4312306" y="4256332"/>
            <a:ext cx="18035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Welch’s Review:</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Reject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ph type="title"/>
          </p:nvPr>
        </p:nvSpPr>
        <p:spPr>
          <a:xfrm>
            <a:off x="246685" y="284103"/>
            <a:ext cx="4082247"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Raymond Lindeman- Trophic dynamic aspect of ecology</a:t>
            </a:r>
            <a:endParaRPr/>
          </a:p>
        </p:txBody>
      </p:sp>
      <p:pic>
        <p:nvPicPr>
          <p:cNvPr descr="lindeman" id="428" name="Google Shape;428;p62"/>
          <p:cNvPicPr preferRelativeResize="0"/>
          <p:nvPr/>
        </p:nvPicPr>
        <p:blipFill rotWithShape="1">
          <a:blip r:embed="rId3">
            <a:alphaModFix/>
          </a:blip>
          <a:srcRect b="0" l="0" r="0" t="0"/>
          <a:stretch/>
        </p:blipFill>
        <p:spPr>
          <a:xfrm>
            <a:off x="914400" y="1905000"/>
            <a:ext cx="2833688" cy="4267200"/>
          </a:xfrm>
          <a:prstGeom prst="rect">
            <a:avLst/>
          </a:prstGeom>
          <a:noFill/>
          <a:ln>
            <a:noFill/>
          </a:ln>
        </p:spPr>
      </p:pic>
      <p:sp>
        <p:nvSpPr>
          <p:cNvPr id="429" name="Google Shape;429;p62"/>
          <p:cNvSpPr/>
          <p:nvPr/>
        </p:nvSpPr>
        <p:spPr>
          <a:xfrm>
            <a:off x="4345558" y="1601353"/>
            <a:ext cx="4617720" cy="4380808"/>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62"/>
          <p:cNvSpPr txBox="1"/>
          <p:nvPr/>
        </p:nvSpPr>
        <p:spPr>
          <a:xfrm>
            <a:off x="4345558" y="3616157"/>
            <a:ext cx="196180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Hutchinson’s Support</a:t>
            </a:r>
            <a:endParaRPr/>
          </a:p>
        </p:txBody>
      </p:sp>
      <p:pic>
        <p:nvPicPr>
          <p:cNvPr descr="Image result for g evelyn hutchinson" id="431" name="Google Shape;431;p62"/>
          <p:cNvPicPr preferRelativeResize="0"/>
          <p:nvPr/>
        </p:nvPicPr>
        <p:blipFill rotWithShape="1">
          <a:blip r:embed="rId4">
            <a:alphaModFix/>
          </a:blip>
          <a:srcRect b="0" l="0" r="0" t="0"/>
          <a:stretch/>
        </p:blipFill>
        <p:spPr>
          <a:xfrm>
            <a:off x="4411634" y="1685199"/>
            <a:ext cx="1507413" cy="1879242"/>
          </a:xfrm>
          <a:prstGeom prst="rect">
            <a:avLst/>
          </a:prstGeom>
          <a:noFill/>
          <a:ln>
            <a:noFill/>
          </a:ln>
        </p:spPr>
      </p:pic>
      <p:sp>
        <p:nvSpPr>
          <p:cNvPr id="432" name="Google Shape;432;p62"/>
          <p:cNvSpPr txBox="1"/>
          <p:nvPr/>
        </p:nvSpPr>
        <p:spPr>
          <a:xfrm>
            <a:off x="5951871" y="1609666"/>
            <a:ext cx="2978155"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May I suggest that you commu- nicate to the referees (I think that internal stylistic peculiarities reveal their identity as men for whom I have great personal regard and who have been most kind to me on many occasions) this letter, except for the preceding sentence, that they may realize that most of the specific points challenged are matters for which I, rather than Lindeman, am responsible.</a:t>
            </a:r>
            <a:endParaRPr/>
          </a:p>
        </p:txBody>
      </p:sp>
      <p:sp>
        <p:nvSpPr>
          <p:cNvPr id="433" name="Google Shape;433;p62"/>
          <p:cNvSpPr txBox="1"/>
          <p:nvPr/>
        </p:nvSpPr>
        <p:spPr>
          <a:xfrm>
            <a:off x="4328932" y="4244024"/>
            <a:ext cx="4601094"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 .The second part of criticism 3 of Referee 1 and the comments of Referee 2 virtually reduce to a discussion of a) whether theoretical work is legitimate in ecology, and b) whether Ecology should print it. My own feelings, quite apart from Lindeman's paper, are that such a theoretical study is very desirable and that Ecology should cover the whole field of the subject.”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3"/>
          <p:cNvSpPr txBox="1"/>
          <p:nvPr>
            <p:ph type="title"/>
          </p:nvPr>
        </p:nvSpPr>
        <p:spPr>
          <a:xfrm>
            <a:off x="628650" y="74175"/>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Raymond Lindeman- Trophic dynamic aspect of ecology</a:t>
            </a:r>
            <a:endParaRPr/>
          </a:p>
        </p:txBody>
      </p:sp>
      <p:pic>
        <p:nvPicPr>
          <p:cNvPr descr="lindeman" id="439" name="Google Shape;439;p63"/>
          <p:cNvPicPr preferRelativeResize="0"/>
          <p:nvPr/>
        </p:nvPicPr>
        <p:blipFill rotWithShape="1">
          <a:blip r:embed="rId3">
            <a:alphaModFix/>
          </a:blip>
          <a:srcRect b="0" l="0" r="0" t="0"/>
          <a:stretch/>
        </p:blipFill>
        <p:spPr>
          <a:xfrm>
            <a:off x="914400" y="1614049"/>
            <a:ext cx="2833688" cy="4267200"/>
          </a:xfrm>
          <a:prstGeom prst="rect">
            <a:avLst/>
          </a:prstGeom>
          <a:noFill/>
          <a:ln>
            <a:noFill/>
          </a:ln>
        </p:spPr>
      </p:pic>
      <p:sp>
        <p:nvSpPr>
          <p:cNvPr id="440" name="Google Shape;440;p63"/>
          <p:cNvSpPr txBox="1"/>
          <p:nvPr/>
        </p:nvSpPr>
        <p:spPr>
          <a:xfrm>
            <a:off x="3889094" y="2140486"/>
            <a:ext cx="4768770" cy="830997"/>
          </a:xfrm>
          <a:prstGeom prst="rect">
            <a:avLst/>
          </a:prstGeom>
          <a:solidFill>
            <a:schemeClr val="lt1"/>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Accepted!! Published in Ecology in 1942 (not your typical year)</a:t>
            </a:r>
            <a:endParaRPr sz="2400">
              <a:solidFill>
                <a:schemeClr val="dk1"/>
              </a:solidFill>
              <a:latin typeface="Times New Roman"/>
              <a:ea typeface="Times New Roman"/>
              <a:cs typeface="Times New Roman"/>
              <a:sym typeface="Times New Roman"/>
            </a:endParaRPr>
          </a:p>
        </p:txBody>
      </p:sp>
      <p:sp>
        <p:nvSpPr>
          <p:cNvPr id="441" name="Google Shape;441;p63"/>
          <p:cNvSpPr txBox="1"/>
          <p:nvPr/>
        </p:nvSpPr>
        <p:spPr>
          <a:xfrm>
            <a:off x="3889094" y="3570809"/>
            <a:ext cx="4768770" cy="1569660"/>
          </a:xfrm>
          <a:prstGeom prst="rect">
            <a:avLst/>
          </a:prstGeom>
          <a:solidFill>
            <a:schemeClr val="lt1"/>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Just a few weeks before the paper was published, Lindeman passed of gastrointestinal disease at age 27</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p:nvPr/>
        </p:nvSpPr>
        <p:spPr>
          <a:xfrm>
            <a:off x="960699" y="1192192"/>
            <a:ext cx="7164729" cy="4572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nvSpPr>
        <p:spPr>
          <a:xfrm>
            <a:off x="2355009" y="258793"/>
            <a:ext cx="44165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Aspects of limnology</a:t>
            </a:r>
            <a:endParaRPr/>
          </a:p>
        </p:txBody>
      </p:sp>
      <p:sp>
        <p:nvSpPr>
          <p:cNvPr id="147" name="Google Shape;147;p20"/>
          <p:cNvSpPr txBox="1"/>
          <p:nvPr/>
        </p:nvSpPr>
        <p:spPr>
          <a:xfrm>
            <a:off x="596661" y="1367565"/>
            <a:ext cx="8219400" cy="3724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100"/>
              <a:buFont typeface="Noto Sans Symbols"/>
              <a:buChar char="●"/>
            </a:pPr>
            <a:r>
              <a:rPr lang="en-US" sz="2800">
                <a:solidFill>
                  <a:schemeClr val="dk1"/>
                </a:solidFill>
                <a:latin typeface="Arial"/>
                <a:ea typeface="Arial"/>
                <a:cs typeface="Arial"/>
                <a:sym typeface="Arial"/>
              </a:rPr>
              <a:t>Hydrogeology – lake formation, climate</a:t>
            </a:r>
            <a:endParaRPr b="0" i="0" sz="2800" u="none" cap="none" strike="noStrike">
              <a:solidFill>
                <a:schemeClr val="dk1"/>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SzPts val="2100"/>
              <a:buFont typeface="Noto Sans Symbols"/>
              <a:buChar char="●"/>
            </a:pPr>
            <a:r>
              <a:rPr b="0" i="0" lang="en-US" sz="2800" u="none" cap="none" strike="noStrike">
                <a:solidFill>
                  <a:schemeClr val="dk1"/>
                </a:solidFill>
                <a:latin typeface="Arial"/>
                <a:ea typeface="Arial"/>
                <a:cs typeface="Arial"/>
                <a:sym typeface="Arial"/>
              </a:rPr>
              <a:t>Physics</a:t>
            </a:r>
            <a:r>
              <a:rPr b="0" i="0" lang="en-US" sz="2800" u="none" cap="none" strike="noStrike">
                <a:solidFill>
                  <a:schemeClr val="dk1"/>
                </a:solidFill>
                <a:latin typeface="Arial"/>
                <a:ea typeface="Arial"/>
                <a:cs typeface="Arial"/>
                <a:sym typeface="Arial"/>
              </a:rPr>
              <a:t> – thermal regime, hydrodynamics/turbulence, stratification, particle settling/resuspension</a:t>
            </a:r>
            <a:endParaRPr b="0" i="0" sz="2800" u="none" cap="none" strike="noStrike">
              <a:solidFill>
                <a:schemeClr val="dk1"/>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latin typeface="Arial"/>
                <a:ea typeface="Arial"/>
                <a:cs typeface="Arial"/>
                <a:sym typeface="Arial"/>
              </a:rPr>
              <a:t>Chemistry</a:t>
            </a:r>
            <a:r>
              <a:rPr lang="en-US" sz="2800">
                <a:solidFill>
                  <a:schemeClr val="dk1"/>
                </a:solidFill>
                <a:latin typeface="Arial"/>
                <a:ea typeface="Arial"/>
                <a:cs typeface="Arial"/>
                <a:sym typeface="Arial"/>
              </a:rPr>
              <a:t> – pH, oxygen &amp; redox, salinity, alkalinity, fertilizers &amp; pollution</a:t>
            </a:r>
            <a:endParaRPr sz="2800">
              <a:solidFill>
                <a:schemeClr val="dk1"/>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latin typeface="Arial"/>
                <a:ea typeface="Arial"/>
                <a:cs typeface="Arial"/>
                <a:sym typeface="Arial"/>
              </a:rPr>
              <a:t>Biology</a:t>
            </a:r>
            <a:r>
              <a:rPr lang="en-US" sz="2800">
                <a:solidFill>
                  <a:schemeClr val="dk1"/>
                </a:solidFill>
                <a:latin typeface="Arial"/>
                <a:ea typeface="Arial"/>
                <a:cs typeface="Arial"/>
                <a:sym typeface="Arial"/>
              </a:rPr>
              <a:t> – microbes, phytoplankton, zooplankton, fishes</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65"/>
          <p:cNvPicPr preferRelativeResize="0"/>
          <p:nvPr/>
        </p:nvPicPr>
        <p:blipFill>
          <a:blip r:embed="rId3">
            <a:alphaModFix/>
          </a:blip>
          <a:stretch>
            <a:fillRect/>
          </a:stretch>
        </p:blipFill>
        <p:spPr>
          <a:xfrm>
            <a:off x="109175" y="152450"/>
            <a:ext cx="3655150" cy="2370225"/>
          </a:xfrm>
          <a:prstGeom prst="rect">
            <a:avLst/>
          </a:prstGeom>
          <a:noFill/>
          <a:ln>
            <a:noFill/>
          </a:ln>
        </p:spPr>
      </p:pic>
      <p:pic>
        <p:nvPicPr>
          <p:cNvPr id="452" name="Google Shape;452;p65"/>
          <p:cNvPicPr preferRelativeResize="0"/>
          <p:nvPr/>
        </p:nvPicPr>
        <p:blipFill>
          <a:blip r:embed="rId4">
            <a:alphaModFix/>
          </a:blip>
          <a:stretch>
            <a:fillRect/>
          </a:stretch>
        </p:blipFill>
        <p:spPr>
          <a:xfrm>
            <a:off x="455300" y="4146525"/>
            <a:ext cx="6190476" cy="2657375"/>
          </a:xfrm>
          <a:prstGeom prst="rect">
            <a:avLst/>
          </a:prstGeom>
          <a:noFill/>
          <a:ln>
            <a:noFill/>
          </a:ln>
        </p:spPr>
      </p:pic>
      <p:pic>
        <p:nvPicPr>
          <p:cNvPr id="453" name="Google Shape;453;p65"/>
          <p:cNvPicPr preferRelativeResize="0"/>
          <p:nvPr/>
        </p:nvPicPr>
        <p:blipFill>
          <a:blip r:embed="rId5">
            <a:alphaModFix/>
          </a:blip>
          <a:stretch>
            <a:fillRect/>
          </a:stretch>
        </p:blipFill>
        <p:spPr>
          <a:xfrm>
            <a:off x="2788351" y="2371225"/>
            <a:ext cx="6415125" cy="1885950"/>
          </a:xfrm>
          <a:prstGeom prst="rect">
            <a:avLst/>
          </a:prstGeom>
          <a:noFill/>
          <a:ln>
            <a:noFill/>
          </a:ln>
        </p:spPr>
      </p:pic>
      <p:pic>
        <p:nvPicPr>
          <p:cNvPr id="454" name="Google Shape;454;p65"/>
          <p:cNvPicPr preferRelativeResize="0"/>
          <p:nvPr/>
        </p:nvPicPr>
        <p:blipFill>
          <a:blip r:embed="rId6">
            <a:alphaModFix/>
          </a:blip>
          <a:stretch>
            <a:fillRect/>
          </a:stretch>
        </p:blipFill>
        <p:spPr>
          <a:xfrm>
            <a:off x="4197975" y="552625"/>
            <a:ext cx="3752850" cy="800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66"/>
          <p:cNvPicPr preferRelativeResize="0"/>
          <p:nvPr/>
        </p:nvPicPr>
        <p:blipFill>
          <a:blip r:embed="rId3">
            <a:alphaModFix/>
          </a:blip>
          <a:stretch>
            <a:fillRect/>
          </a:stretch>
        </p:blipFill>
        <p:spPr>
          <a:xfrm>
            <a:off x="304800" y="768975"/>
            <a:ext cx="8592151" cy="38643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M</a:t>
            </a:r>
            <a:r>
              <a:rPr lang="en-US" sz="3200"/>
              <a:t>ost water is in a few very large basins</a:t>
            </a:r>
            <a:endParaRPr/>
          </a:p>
        </p:txBody>
      </p:sp>
      <p:pic>
        <p:nvPicPr>
          <p:cNvPr descr="Burgis p 2" id="466" name="Google Shape;466;p67"/>
          <p:cNvPicPr preferRelativeResize="0"/>
          <p:nvPr/>
        </p:nvPicPr>
        <p:blipFill rotWithShape="1">
          <a:blip r:embed="rId3">
            <a:alphaModFix/>
          </a:blip>
          <a:srcRect b="0" l="0" r="0" t="0"/>
          <a:stretch/>
        </p:blipFill>
        <p:spPr>
          <a:xfrm>
            <a:off x="1143000" y="1371600"/>
            <a:ext cx="6858000" cy="4725988"/>
          </a:xfrm>
          <a:prstGeom prst="rect">
            <a:avLst/>
          </a:prstGeom>
          <a:noFill/>
          <a:ln>
            <a:noFill/>
          </a:ln>
        </p:spPr>
      </p:pic>
      <p:cxnSp>
        <p:nvCxnSpPr>
          <p:cNvPr id="467" name="Google Shape;467;p67"/>
          <p:cNvCxnSpPr/>
          <p:nvPr/>
        </p:nvCxnSpPr>
        <p:spPr>
          <a:xfrm rot="10800000">
            <a:off x="6019800" y="5363369"/>
            <a:ext cx="228600" cy="734219"/>
          </a:xfrm>
          <a:prstGeom prst="straightConnector1">
            <a:avLst/>
          </a:prstGeom>
          <a:noFill/>
          <a:ln cap="flat" cmpd="sng" w="63500">
            <a:solidFill>
              <a:srgbClr val="FF0000"/>
            </a:solidFill>
            <a:prstDash val="solid"/>
            <a:round/>
            <a:headEnd len="med" w="med" type="none"/>
            <a:tailEnd len="med" w="med" type="triangle"/>
          </a:ln>
        </p:spPr>
      </p:cxnSp>
      <p:sp>
        <p:nvSpPr>
          <p:cNvPr id="468" name="Google Shape;468;p67"/>
          <p:cNvSpPr txBox="1"/>
          <p:nvPr/>
        </p:nvSpPr>
        <p:spPr>
          <a:xfrm>
            <a:off x="5546725" y="6056313"/>
            <a:ext cx="28765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Calibri"/>
                <a:ea typeface="Calibri"/>
                <a:cs typeface="Calibri"/>
                <a:sym typeface="Calibri"/>
              </a:rPr>
              <a:t>Deepest, most voluminous</a:t>
            </a:r>
            <a:endParaRPr/>
          </a:p>
        </p:txBody>
      </p:sp>
      <p:sp>
        <p:nvSpPr>
          <p:cNvPr id="469" name="Google Shape;469;p67"/>
          <p:cNvSpPr txBox="1"/>
          <p:nvPr/>
        </p:nvSpPr>
        <p:spPr>
          <a:xfrm>
            <a:off x="1143000" y="6035651"/>
            <a:ext cx="25464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Calibri"/>
                <a:ea typeface="Calibri"/>
                <a:cs typeface="Calibri"/>
                <a:sym typeface="Calibri"/>
              </a:rPr>
              <a:t>Burgis and Morris 1987</a:t>
            </a:r>
            <a:endParaRPr/>
          </a:p>
        </p:txBody>
      </p:sp>
      <p:cxnSp>
        <p:nvCxnSpPr>
          <p:cNvPr id="470" name="Google Shape;470;p67"/>
          <p:cNvCxnSpPr/>
          <p:nvPr/>
        </p:nvCxnSpPr>
        <p:spPr>
          <a:xfrm>
            <a:off x="1447800" y="1600200"/>
            <a:ext cx="20574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471" name="Google Shape;471;p67"/>
          <p:cNvCxnSpPr/>
          <p:nvPr/>
        </p:nvCxnSpPr>
        <p:spPr>
          <a:xfrm>
            <a:off x="1447800" y="1752600"/>
            <a:ext cx="20574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472" name="Google Shape;472;p67"/>
          <p:cNvCxnSpPr/>
          <p:nvPr/>
        </p:nvCxnSpPr>
        <p:spPr>
          <a:xfrm>
            <a:off x="1447800" y="1905000"/>
            <a:ext cx="1371600" cy="0"/>
          </a:xfrm>
          <a:prstGeom prst="straightConnector1">
            <a:avLst/>
          </a:prstGeom>
          <a:solidFill>
            <a:schemeClr val="accent1"/>
          </a:solidFill>
          <a:ln cap="flat" cmpd="sng" w="9525">
            <a:solidFill>
              <a:schemeClr val="dk1"/>
            </a:solidFill>
            <a:prstDash val="solid"/>
            <a:round/>
            <a:headEnd len="sm" w="sm" type="none"/>
            <a:tailEnd len="sm" w="sm" type="none"/>
          </a:ln>
        </p:spPr>
      </p:cxnSp>
      <p:sp>
        <p:nvSpPr>
          <p:cNvPr id="473" name="Google Shape;473;p67"/>
          <p:cNvSpPr/>
          <p:nvPr/>
        </p:nvSpPr>
        <p:spPr>
          <a:xfrm>
            <a:off x="3602075" y="1264725"/>
            <a:ext cx="4305300" cy="1270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68"/>
          <p:cNvPicPr preferRelativeResize="0"/>
          <p:nvPr/>
        </p:nvPicPr>
        <p:blipFill rotWithShape="1">
          <a:blip r:embed="rId3">
            <a:alphaModFix/>
          </a:blip>
          <a:srcRect b="0" l="0" r="0" t="0"/>
          <a:stretch/>
        </p:blipFill>
        <p:spPr>
          <a:xfrm>
            <a:off x="990600" y="655638"/>
            <a:ext cx="7162800" cy="5545137"/>
          </a:xfrm>
          <a:prstGeom prst="rect">
            <a:avLst/>
          </a:prstGeom>
          <a:noFill/>
          <a:ln>
            <a:noFill/>
          </a:ln>
        </p:spPr>
      </p:pic>
      <p:sp>
        <p:nvSpPr>
          <p:cNvPr id="480" name="Google Shape;480;p68"/>
          <p:cNvSpPr txBox="1"/>
          <p:nvPr/>
        </p:nvSpPr>
        <p:spPr>
          <a:xfrm>
            <a:off x="5715000" y="3427413"/>
            <a:ext cx="2987675" cy="915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Calibri"/>
                <a:ea typeface="Calibri"/>
                <a:cs typeface="Calibri"/>
                <a:sym typeface="Calibri"/>
              </a:rPr>
              <a:t>A large fraction of global surficial freshwater is in a few large lakes.</a:t>
            </a:r>
            <a:endParaRPr/>
          </a:p>
        </p:txBody>
      </p:sp>
      <p:sp>
        <p:nvSpPr>
          <p:cNvPr id="481" name="Google Shape;481;p68"/>
          <p:cNvSpPr txBox="1"/>
          <p:nvPr/>
        </p:nvSpPr>
        <p:spPr>
          <a:xfrm>
            <a:off x="4479925" y="5988050"/>
            <a:ext cx="2454275"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Calibri"/>
                <a:ea typeface="Calibri"/>
                <a:cs typeface="Calibri"/>
                <a:sym typeface="Calibri"/>
              </a:rPr>
              <a:t>These represent 62% of global freshwater</a:t>
            </a:r>
            <a:endParaRPr/>
          </a:p>
        </p:txBody>
      </p:sp>
      <p:cxnSp>
        <p:nvCxnSpPr>
          <p:cNvPr id="482" name="Google Shape;482;p68"/>
          <p:cNvCxnSpPr/>
          <p:nvPr/>
        </p:nvCxnSpPr>
        <p:spPr>
          <a:xfrm>
            <a:off x="4572000" y="5943600"/>
            <a:ext cx="762000" cy="0"/>
          </a:xfrm>
          <a:prstGeom prst="straightConnector1">
            <a:avLst/>
          </a:prstGeom>
          <a:noFill/>
          <a:ln cap="flat" cmpd="sng" w="9525">
            <a:solidFill>
              <a:schemeClr val="dk1"/>
            </a:solidFill>
            <a:prstDash val="solid"/>
            <a:round/>
            <a:headEnd len="med" w="med" type="none"/>
            <a:tailEnd len="med" w="med" type="none"/>
          </a:ln>
        </p:spPr>
      </p:cxnSp>
      <p:sp>
        <p:nvSpPr>
          <p:cNvPr id="483" name="Google Shape;483;p68"/>
          <p:cNvSpPr txBox="1"/>
          <p:nvPr/>
        </p:nvSpPr>
        <p:spPr>
          <a:xfrm>
            <a:off x="1676400" y="152400"/>
            <a:ext cx="37020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Volumes of lakes on previous slide</a:t>
            </a:r>
            <a:endParaRPr/>
          </a:p>
        </p:txBody>
      </p:sp>
      <p:cxnSp>
        <p:nvCxnSpPr>
          <p:cNvPr id="484" name="Google Shape;484;p68"/>
          <p:cNvCxnSpPr/>
          <p:nvPr/>
        </p:nvCxnSpPr>
        <p:spPr>
          <a:xfrm>
            <a:off x="990600" y="2438400"/>
            <a:ext cx="43434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485" name="Google Shape;485;p68"/>
          <p:cNvCxnSpPr/>
          <p:nvPr/>
        </p:nvCxnSpPr>
        <p:spPr>
          <a:xfrm>
            <a:off x="990600" y="5931877"/>
            <a:ext cx="4343400" cy="0"/>
          </a:xfrm>
          <a:prstGeom prst="straightConnector1">
            <a:avLst/>
          </a:prstGeom>
          <a:solidFill>
            <a:schemeClr val="accent1"/>
          </a:solidFill>
          <a:ln cap="flat" cmpd="sng" w="9525">
            <a:solidFill>
              <a:schemeClr val="dk1"/>
            </a:solidFill>
            <a:prstDash val="solid"/>
            <a:round/>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descr="Screen Clipping" id="491" name="Google Shape;491;p69"/>
          <p:cNvPicPr preferRelativeResize="0"/>
          <p:nvPr/>
        </p:nvPicPr>
        <p:blipFill rotWithShape="1">
          <a:blip r:embed="rId3">
            <a:alphaModFix/>
          </a:blip>
          <a:srcRect b="-5730" l="-3390" r="3390" t="0"/>
          <a:stretch/>
        </p:blipFill>
        <p:spPr>
          <a:xfrm>
            <a:off x="1532375" y="0"/>
            <a:ext cx="6381701" cy="5389049"/>
          </a:xfrm>
          <a:prstGeom prst="rect">
            <a:avLst/>
          </a:prstGeom>
          <a:noFill/>
          <a:ln>
            <a:noFill/>
          </a:ln>
        </p:spPr>
      </p:pic>
      <p:sp>
        <p:nvSpPr>
          <p:cNvPr id="492" name="Google Shape;492;p69"/>
          <p:cNvSpPr txBox="1"/>
          <p:nvPr>
            <p:ph type="title"/>
          </p:nvPr>
        </p:nvSpPr>
        <p:spPr>
          <a:xfrm>
            <a:off x="500500" y="5520300"/>
            <a:ext cx="2961000" cy="792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Most lakes are small</a:t>
            </a:r>
            <a:endParaRPr/>
          </a:p>
        </p:txBody>
      </p:sp>
      <p:pic>
        <p:nvPicPr>
          <p:cNvPr id="493" name="Google Shape;493;p69"/>
          <p:cNvPicPr preferRelativeResize="0"/>
          <p:nvPr/>
        </p:nvPicPr>
        <p:blipFill>
          <a:blip r:embed="rId4">
            <a:alphaModFix/>
          </a:blip>
          <a:stretch>
            <a:fillRect/>
          </a:stretch>
        </p:blipFill>
        <p:spPr>
          <a:xfrm>
            <a:off x="4241100" y="5030532"/>
            <a:ext cx="4902900" cy="1663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lake distributions" id="499" name="Google Shape;499;p70"/>
          <p:cNvPicPr preferRelativeResize="0"/>
          <p:nvPr>
            <p:ph idx="4294967295" type="body"/>
          </p:nvPr>
        </p:nvPicPr>
        <p:blipFill rotWithShape="1">
          <a:blip r:embed="rId3">
            <a:alphaModFix/>
          </a:blip>
          <a:srcRect b="0" l="0" r="0" t="0"/>
          <a:stretch/>
        </p:blipFill>
        <p:spPr>
          <a:xfrm>
            <a:off x="609600" y="369888"/>
            <a:ext cx="8153400" cy="5905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1"/>
          <p:cNvSpPr txBox="1"/>
          <p:nvPr>
            <p:ph type="ctrTitle"/>
          </p:nvPr>
        </p:nvSpPr>
        <p:spPr>
          <a:xfrm>
            <a:off x="881950" y="352525"/>
            <a:ext cx="7772400" cy="147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D60093"/>
              </a:buClr>
              <a:buSzPts val="4000"/>
              <a:buFont typeface="Calibri"/>
              <a:buNone/>
            </a:pPr>
            <a:r>
              <a:rPr lang="en-US" sz="4000">
                <a:solidFill>
                  <a:srgbClr val="000000"/>
                </a:solidFill>
              </a:rPr>
              <a:t>Lake morphometry</a:t>
            </a:r>
            <a:endParaRPr sz="4000">
              <a:solidFill>
                <a:srgbClr val="000000"/>
              </a:solidFill>
            </a:endParaRPr>
          </a:p>
        </p:txBody>
      </p:sp>
      <p:pic>
        <p:nvPicPr>
          <p:cNvPr id="506" name="Google Shape;506;p71"/>
          <p:cNvPicPr preferRelativeResize="0"/>
          <p:nvPr/>
        </p:nvPicPr>
        <p:blipFill>
          <a:blip r:embed="rId3">
            <a:alphaModFix/>
          </a:blip>
          <a:stretch>
            <a:fillRect/>
          </a:stretch>
        </p:blipFill>
        <p:spPr>
          <a:xfrm>
            <a:off x="2629500" y="1822525"/>
            <a:ext cx="4000500" cy="4000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nvSpPr>
        <p:spPr>
          <a:xfrm>
            <a:off x="2819400" y="152400"/>
            <a:ext cx="36471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3600">
                <a:solidFill>
                  <a:schemeClr val="dk1"/>
                </a:solidFill>
                <a:latin typeface="Calibri"/>
                <a:ea typeface="Calibri"/>
                <a:cs typeface="Calibri"/>
                <a:sym typeface="Calibri"/>
              </a:rPr>
              <a:t>Lake Bathymetry</a:t>
            </a:r>
            <a:endParaRPr/>
          </a:p>
        </p:txBody>
      </p:sp>
      <p:grpSp>
        <p:nvGrpSpPr>
          <p:cNvPr id="513" name="Google Shape;513;p72"/>
          <p:cNvGrpSpPr/>
          <p:nvPr/>
        </p:nvGrpSpPr>
        <p:grpSpPr>
          <a:xfrm>
            <a:off x="1487794" y="990600"/>
            <a:ext cx="5372850" cy="5029902"/>
            <a:chOff x="1828800" y="990600"/>
            <a:chExt cx="5372850" cy="5029902"/>
          </a:xfrm>
        </p:grpSpPr>
        <p:pic>
          <p:nvPicPr>
            <p:cNvPr descr="Screen Clipping" id="514" name="Google Shape;514;p72"/>
            <p:cNvPicPr preferRelativeResize="0"/>
            <p:nvPr/>
          </p:nvPicPr>
          <p:blipFill rotWithShape="1">
            <a:blip r:embed="rId3">
              <a:alphaModFix/>
            </a:blip>
            <a:srcRect b="0" l="0" r="0" t="0"/>
            <a:stretch/>
          </p:blipFill>
          <p:spPr>
            <a:xfrm>
              <a:off x="1828800" y="990600"/>
              <a:ext cx="5372850" cy="5029902"/>
            </a:xfrm>
            <a:prstGeom prst="rect">
              <a:avLst/>
            </a:prstGeom>
            <a:noFill/>
            <a:ln>
              <a:noFill/>
            </a:ln>
          </p:spPr>
        </p:pic>
        <p:sp>
          <p:nvSpPr>
            <p:cNvPr id="515" name="Google Shape;515;p72"/>
            <p:cNvSpPr/>
            <p:nvPr/>
          </p:nvSpPr>
          <p:spPr>
            <a:xfrm>
              <a:off x="4343400" y="1169376"/>
              <a:ext cx="685800" cy="228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1" sz="1800" u="none" cap="none" strike="noStrike">
                <a:solidFill>
                  <a:schemeClr val="dk1"/>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3"/>
          <p:cNvSpPr txBox="1"/>
          <p:nvPr>
            <p:ph type="title"/>
          </p:nvPr>
        </p:nvSpPr>
        <p:spPr>
          <a:xfrm>
            <a:off x="685800" y="198919"/>
            <a:ext cx="8001000" cy="716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Calibri"/>
              <a:buNone/>
            </a:pPr>
            <a:r>
              <a:rPr lang="en-US" sz="3600"/>
              <a:t>H</a:t>
            </a:r>
            <a:r>
              <a:rPr lang="en-US" sz="3600"/>
              <a:t>ypsographic curves</a:t>
            </a:r>
            <a:endParaRPr/>
          </a:p>
        </p:txBody>
      </p:sp>
      <p:pic>
        <p:nvPicPr>
          <p:cNvPr descr="Screen Clipping" id="522" name="Google Shape;522;p73"/>
          <p:cNvPicPr preferRelativeResize="0"/>
          <p:nvPr/>
        </p:nvPicPr>
        <p:blipFill rotWithShape="1">
          <a:blip r:embed="rId3">
            <a:alphaModFix/>
          </a:blip>
          <a:srcRect b="0" l="0" r="0" t="0"/>
          <a:stretch/>
        </p:blipFill>
        <p:spPr>
          <a:xfrm>
            <a:off x="184370" y="3172997"/>
            <a:ext cx="4310440" cy="2416574"/>
          </a:xfrm>
          <a:prstGeom prst="rect">
            <a:avLst/>
          </a:prstGeom>
          <a:noFill/>
          <a:ln>
            <a:noFill/>
          </a:ln>
        </p:spPr>
      </p:pic>
      <p:pic>
        <p:nvPicPr>
          <p:cNvPr descr="Screen Clipping" id="523" name="Google Shape;523;p73"/>
          <p:cNvPicPr preferRelativeResize="0"/>
          <p:nvPr/>
        </p:nvPicPr>
        <p:blipFill rotWithShape="1">
          <a:blip r:embed="rId4">
            <a:alphaModFix/>
          </a:blip>
          <a:srcRect b="0" l="0" r="0" t="0"/>
          <a:stretch/>
        </p:blipFill>
        <p:spPr>
          <a:xfrm>
            <a:off x="4659809" y="2333123"/>
            <a:ext cx="4143952" cy="4096322"/>
          </a:xfrm>
          <a:prstGeom prst="rect">
            <a:avLst/>
          </a:prstGeom>
          <a:noFill/>
          <a:ln>
            <a:noFill/>
          </a:ln>
        </p:spPr>
      </p:pic>
      <p:pic>
        <p:nvPicPr>
          <p:cNvPr id="524" name="Google Shape;524;p73"/>
          <p:cNvPicPr preferRelativeResize="0"/>
          <p:nvPr/>
        </p:nvPicPr>
        <p:blipFill>
          <a:blip r:embed="rId5">
            <a:alphaModFix/>
          </a:blip>
          <a:stretch>
            <a:fillRect/>
          </a:stretch>
        </p:blipFill>
        <p:spPr>
          <a:xfrm>
            <a:off x="3334551" y="923103"/>
            <a:ext cx="2560726" cy="1348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nvSpPr>
        <p:spPr>
          <a:xfrm>
            <a:off x="4727050" y="3763775"/>
            <a:ext cx="4514100" cy="48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400" u="sng">
                <a:solidFill>
                  <a:schemeClr val="dk1"/>
                </a:solidFill>
                <a:latin typeface="Calibri"/>
                <a:ea typeface="Calibri"/>
                <a:cs typeface="Calibri"/>
                <a:sym typeface="Calibri"/>
              </a:rPr>
              <a:t>Absolute</a:t>
            </a:r>
            <a:endParaRPr>
              <a:solidFill>
                <a:schemeClr val="dk1"/>
              </a:solidFill>
            </a:endParaRPr>
          </a:p>
          <a:p>
            <a:pPr indent="0" lvl="0" marL="0" marR="0" rtl="0" algn="l">
              <a:spcBef>
                <a:spcPts val="0"/>
              </a:spcBef>
              <a:spcAft>
                <a:spcPts val="0"/>
              </a:spcAft>
              <a:buNone/>
            </a:pPr>
            <a:r>
              <a:rPr i="0" lang="en-US" sz="2400">
                <a:solidFill>
                  <a:schemeClr val="dk1"/>
                </a:solidFill>
                <a:latin typeface="Calibri"/>
                <a:ea typeface="Calibri"/>
                <a:cs typeface="Calibri"/>
                <a:sym typeface="Calibri"/>
              </a:rPr>
              <a:t>hypsographic</a:t>
            </a:r>
            <a:r>
              <a:rPr lang="en-US">
                <a:solidFill>
                  <a:schemeClr val="dk1"/>
                </a:solidFill>
              </a:rPr>
              <a:t> </a:t>
            </a:r>
            <a:r>
              <a:rPr i="0" lang="en-US" sz="2400">
                <a:solidFill>
                  <a:schemeClr val="dk1"/>
                </a:solidFill>
                <a:latin typeface="Calibri"/>
                <a:ea typeface="Calibri"/>
                <a:cs typeface="Calibri"/>
                <a:sym typeface="Calibri"/>
              </a:rPr>
              <a:t>curve</a:t>
            </a:r>
            <a:endParaRPr>
              <a:solidFill>
                <a:schemeClr val="dk1"/>
              </a:solidFill>
            </a:endParaRPr>
          </a:p>
        </p:txBody>
      </p:sp>
      <p:sp>
        <p:nvSpPr>
          <p:cNvPr id="531" name="Google Shape;531;p74"/>
          <p:cNvSpPr txBox="1"/>
          <p:nvPr/>
        </p:nvSpPr>
        <p:spPr>
          <a:xfrm>
            <a:off x="4727052" y="5198431"/>
            <a:ext cx="4191000" cy="48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400" u="sng">
                <a:solidFill>
                  <a:schemeClr val="dk1"/>
                </a:solidFill>
                <a:latin typeface="Calibri"/>
                <a:ea typeface="Calibri"/>
                <a:cs typeface="Calibri"/>
                <a:sym typeface="Calibri"/>
              </a:rPr>
              <a:t>Relative</a:t>
            </a:r>
            <a:endParaRPr>
              <a:solidFill>
                <a:schemeClr val="dk1"/>
              </a:solidFill>
            </a:endParaRPr>
          </a:p>
          <a:p>
            <a:pPr indent="0" lvl="0" marL="0" marR="0" rtl="0" algn="l">
              <a:spcBef>
                <a:spcPts val="0"/>
              </a:spcBef>
              <a:spcAft>
                <a:spcPts val="0"/>
              </a:spcAft>
              <a:buNone/>
            </a:pPr>
            <a:r>
              <a:rPr i="0" lang="en-US" sz="2400">
                <a:solidFill>
                  <a:schemeClr val="dk1"/>
                </a:solidFill>
                <a:latin typeface="Calibri"/>
                <a:ea typeface="Calibri"/>
                <a:cs typeface="Calibri"/>
                <a:sym typeface="Calibri"/>
              </a:rPr>
              <a:t>hypsographic</a:t>
            </a:r>
            <a:r>
              <a:rPr lang="en-US">
                <a:solidFill>
                  <a:schemeClr val="dk1"/>
                </a:solidFill>
              </a:rPr>
              <a:t> </a:t>
            </a:r>
            <a:r>
              <a:rPr i="0" lang="en-US" sz="2400">
                <a:solidFill>
                  <a:schemeClr val="dk1"/>
                </a:solidFill>
                <a:latin typeface="Calibri"/>
                <a:ea typeface="Calibri"/>
                <a:cs typeface="Calibri"/>
                <a:sym typeface="Calibri"/>
              </a:rPr>
              <a:t>curve</a:t>
            </a:r>
            <a:endParaRPr>
              <a:solidFill>
                <a:schemeClr val="dk1"/>
              </a:solidFill>
            </a:endParaRPr>
          </a:p>
        </p:txBody>
      </p:sp>
      <p:pic>
        <p:nvPicPr>
          <p:cNvPr id="532" name="Google Shape;532;p74"/>
          <p:cNvPicPr preferRelativeResize="0"/>
          <p:nvPr/>
        </p:nvPicPr>
        <p:blipFill>
          <a:blip r:embed="rId3">
            <a:alphaModFix/>
          </a:blip>
          <a:stretch>
            <a:fillRect/>
          </a:stretch>
        </p:blipFill>
        <p:spPr>
          <a:xfrm>
            <a:off x="930801" y="3100560"/>
            <a:ext cx="3287600" cy="3360790"/>
          </a:xfrm>
          <a:prstGeom prst="rect">
            <a:avLst/>
          </a:prstGeom>
          <a:noFill/>
          <a:ln>
            <a:noFill/>
          </a:ln>
        </p:spPr>
      </p:pic>
      <p:pic>
        <p:nvPicPr>
          <p:cNvPr descr="Screen Clipping" id="533" name="Google Shape;533;p74"/>
          <p:cNvPicPr preferRelativeResize="0"/>
          <p:nvPr/>
        </p:nvPicPr>
        <p:blipFill rotWithShape="1">
          <a:blip r:embed="rId4">
            <a:alphaModFix/>
          </a:blip>
          <a:srcRect b="0" l="0" r="0" t="0"/>
          <a:stretch/>
        </p:blipFill>
        <p:spPr>
          <a:xfrm>
            <a:off x="5408551" y="1460225"/>
            <a:ext cx="1568575" cy="1550525"/>
          </a:xfrm>
          <a:prstGeom prst="rect">
            <a:avLst/>
          </a:prstGeom>
          <a:noFill/>
          <a:ln>
            <a:noFill/>
          </a:ln>
        </p:spPr>
      </p:pic>
      <p:sp>
        <p:nvSpPr>
          <p:cNvPr id="534" name="Google Shape;534;p74"/>
          <p:cNvSpPr txBox="1"/>
          <p:nvPr>
            <p:ph type="title"/>
          </p:nvPr>
        </p:nvSpPr>
        <p:spPr>
          <a:xfrm>
            <a:off x="685800" y="198919"/>
            <a:ext cx="8001000" cy="716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Calibri"/>
              <a:buNone/>
            </a:pPr>
            <a:r>
              <a:rPr lang="en-US" sz="3600"/>
              <a:t>H</a:t>
            </a:r>
            <a:r>
              <a:rPr lang="en-US" sz="3600"/>
              <a:t>ypsographic curves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nvSpPr>
        <p:spPr>
          <a:xfrm>
            <a:off x="596650" y="1766976"/>
            <a:ext cx="8219400" cy="2832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100"/>
              <a:buFont typeface="Noto Sans Symbols"/>
              <a:buChar char="●"/>
            </a:pPr>
            <a:r>
              <a:rPr lang="en-US" sz="2800">
                <a:solidFill>
                  <a:schemeClr val="dk1"/>
                </a:solidFill>
              </a:rPr>
              <a:t>Chapter 1</a:t>
            </a:r>
            <a:r>
              <a:rPr lang="en-US" sz="2800">
                <a:solidFill>
                  <a:schemeClr val="dk1"/>
                </a:solidFill>
                <a:latin typeface="Arial"/>
                <a:ea typeface="Arial"/>
                <a:cs typeface="Arial"/>
                <a:sym typeface="Arial"/>
              </a:rPr>
              <a:t> – </a:t>
            </a:r>
            <a:r>
              <a:rPr lang="en-US" sz="2800">
                <a:solidFill>
                  <a:schemeClr val="dk1"/>
                </a:solidFill>
              </a:rPr>
              <a:t>What is limnology?</a:t>
            </a:r>
            <a:endParaRPr sz="2800">
              <a:solidFill>
                <a:schemeClr val="dk1"/>
              </a:solidFill>
            </a:endParaRPr>
          </a:p>
          <a:p>
            <a:pPr indent="0" lvl="0" marL="457200" marR="0" rtl="0" algn="l">
              <a:spcBef>
                <a:spcPts val="0"/>
              </a:spcBef>
              <a:spcAft>
                <a:spcPts val="0"/>
              </a:spcAft>
              <a:buNone/>
            </a:pPr>
            <a:r>
              <a:t/>
            </a:r>
            <a:endParaRPr sz="2800">
              <a:solidFill>
                <a:schemeClr val="dk1"/>
              </a:solidFill>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rPr>
              <a:t>Chapter 2</a:t>
            </a:r>
            <a:r>
              <a:rPr b="0" i="0" lang="en-US" sz="2800" u="none" cap="none" strike="noStrike">
                <a:solidFill>
                  <a:schemeClr val="dk1"/>
                </a:solidFill>
                <a:latin typeface="Arial"/>
                <a:ea typeface="Arial"/>
                <a:cs typeface="Arial"/>
                <a:sym typeface="Arial"/>
              </a:rPr>
              <a:t> – </a:t>
            </a:r>
            <a:r>
              <a:rPr lang="en-US" sz="2800">
                <a:solidFill>
                  <a:schemeClr val="dk1"/>
                </a:solidFill>
              </a:rPr>
              <a:t>Who are these people? </a:t>
            </a:r>
            <a:endParaRPr sz="2800">
              <a:solidFill>
                <a:schemeClr val="dk1"/>
              </a:solidFill>
            </a:endParaRPr>
          </a:p>
          <a:p>
            <a:pPr indent="0" lvl="0" marL="457200" marR="0" rtl="0" algn="l">
              <a:lnSpc>
                <a:spcPct val="100000"/>
              </a:lnSpc>
              <a:spcBef>
                <a:spcPts val="560"/>
              </a:spcBef>
              <a:spcAft>
                <a:spcPts val="0"/>
              </a:spcAft>
              <a:buNone/>
            </a:pPr>
            <a:r>
              <a:t/>
            </a:r>
            <a:endParaRPr sz="2800">
              <a:solidFill>
                <a:schemeClr val="dk1"/>
              </a:solidFill>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rPr>
              <a:t>Chapter 3 </a:t>
            </a:r>
            <a:r>
              <a:rPr lang="en-US" sz="2800">
                <a:solidFill>
                  <a:schemeClr val="dk1"/>
                </a:solidFill>
              </a:rPr>
              <a:t>– </a:t>
            </a:r>
            <a:r>
              <a:rPr lang="en-US" sz="2800">
                <a:solidFill>
                  <a:schemeClr val="dk1"/>
                </a:solidFill>
              </a:rPr>
              <a:t>Water is weird</a:t>
            </a:r>
            <a:endParaRPr b="0" i="0" sz="2800" u="none" cap="none" strike="noStrike">
              <a:solidFill>
                <a:schemeClr val="dk1"/>
              </a:solidFill>
              <a:latin typeface="Arial"/>
              <a:ea typeface="Arial"/>
              <a:cs typeface="Arial"/>
              <a:sym typeface="Arial"/>
            </a:endParaRPr>
          </a:p>
        </p:txBody>
      </p:sp>
      <p:sp>
        <p:nvSpPr>
          <p:cNvPr id="153" name="Google Shape;153;p21"/>
          <p:cNvSpPr txBox="1"/>
          <p:nvPr>
            <p:ph idx="4294967295" type="title"/>
          </p:nvPr>
        </p:nvSpPr>
        <p:spPr>
          <a:xfrm>
            <a:off x="381000" y="2286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Kalff's </a:t>
            </a:r>
            <a:r>
              <a:rPr lang="en-US" sz="3600">
                <a:latin typeface="Arial"/>
                <a:ea typeface="Arial"/>
                <a:cs typeface="Arial"/>
                <a:sym typeface="Arial"/>
              </a:rPr>
              <a:t>Limnology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Hutchinson Deep Lake" id="540" name="Google Shape;540;p75"/>
          <p:cNvPicPr preferRelativeResize="0"/>
          <p:nvPr/>
        </p:nvPicPr>
        <p:blipFill rotWithShape="1">
          <a:blip r:embed="rId3">
            <a:alphaModFix/>
          </a:blip>
          <a:srcRect b="0" l="0" r="0" t="0"/>
          <a:stretch/>
        </p:blipFill>
        <p:spPr>
          <a:xfrm>
            <a:off x="3505200" y="457200"/>
            <a:ext cx="4975225" cy="6153150"/>
          </a:xfrm>
          <a:prstGeom prst="rect">
            <a:avLst/>
          </a:prstGeom>
          <a:noFill/>
          <a:ln>
            <a:noFill/>
          </a:ln>
        </p:spPr>
      </p:pic>
      <p:sp>
        <p:nvSpPr>
          <p:cNvPr id="541" name="Google Shape;541;p75"/>
          <p:cNvSpPr txBox="1"/>
          <p:nvPr/>
        </p:nvSpPr>
        <p:spPr>
          <a:xfrm>
            <a:off x="685800" y="5105400"/>
            <a:ext cx="1997075" cy="1004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Calibri"/>
                <a:ea typeface="Calibri"/>
                <a:cs typeface="Calibri"/>
                <a:sym typeface="Calibri"/>
              </a:rPr>
              <a:t>Hutchinson GE (1957) A Treatise on Limnology. I. Lake Geography, Physics, and Chemistry, Vol. John Wiley, New York, NY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descr="Hutchinson Nordfjord" id="547" name="Google Shape;547;p76"/>
          <p:cNvPicPr preferRelativeResize="0"/>
          <p:nvPr/>
        </p:nvPicPr>
        <p:blipFill rotWithShape="1">
          <a:blip r:embed="rId3">
            <a:alphaModFix/>
          </a:blip>
          <a:srcRect b="0" l="0" r="0" t="0"/>
          <a:stretch/>
        </p:blipFill>
        <p:spPr>
          <a:xfrm>
            <a:off x="306038" y="-20600"/>
            <a:ext cx="4486275" cy="6724649"/>
          </a:xfrm>
          <a:prstGeom prst="rect">
            <a:avLst/>
          </a:prstGeom>
          <a:noFill/>
          <a:ln>
            <a:noFill/>
          </a:ln>
        </p:spPr>
      </p:pic>
      <p:sp>
        <p:nvSpPr>
          <p:cNvPr id="548" name="Google Shape;548;p76"/>
          <p:cNvSpPr txBox="1"/>
          <p:nvPr/>
        </p:nvSpPr>
        <p:spPr>
          <a:xfrm>
            <a:off x="6649350" y="5532288"/>
            <a:ext cx="19971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Calibri"/>
                <a:ea typeface="Calibri"/>
                <a:cs typeface="Calibri"/>
                <a:sym typeface="Calibri"/>
              </a:rPr>
              <a:t>Hutchinson GE (1957) A Treatise on Limnology. I. Lake Geography, Physics, and Chemistry, Vol. John Wiley, New York, NY</a:t>
            </a:r>
            <a:endParaRPr/>
          </a:p>
        </p:txBody>
      </p:sp>
      <p:pic>
        <p:nvPicPr>
          <p:cNvPr descr="Hutchinson Green Lake" id="549" name="Google Shape;549;p76"/>
          <p:cNvPicPr preferRelativeResize="0"/>
          <p:nvPr/>
        </p:nvPicPr>
        <p:blipFill rotWithShape="1">
          <a:blip r:embed="rId4">
            <a:alphaModFix/>
          </a:blip>
          <a:srcRect b="0" l="0" r="0" t="0"/>
          <a:stretch/>
        </p:blipFill>
        <p:spPr>
          <a:xfrm>
            <a:off x="4966350" y="1860225"/>
            <a:ext cx="4091101" cy="27682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descr="Joe Pool" id="555" name="Google Shape;555;p77"/>
          <p:cNvPicPr preferRelativeResize="0"/>
          <p:nvPr>
            <p:ph idx="1" type="body"/>
          </p:nvPr>
        </p:nvPicPr>
        <p:blipFill rotWithShape="1">
          <a:blip r:embed="rId3">
            <a:alphaModFix/>
          </a:blip>
          <a:srcRect b="0" l="0" r="0" t="0"/>
          <a:stretch/>
        </p:blipFill>
        <p:spPr>
          <a:xfrm>
            <a:off x="381000" y="711200"/>
            <a:ext cx="6897688" cy="5765800"/>
          </a:xfrm>
          <a:prstGeom prst="rect">
            <a:avLst/>
          </a:prstGeom>
          <a:noFill/>
          <a:ln cap="flat" cmpd="sng" w="9525">
            <a:solidFill>
              <a:schemeClr val="lt1"/>
            </a:solidFill>
            <a:prstDash val="solid"/>
            <a:round/>
            <a:headEnd len="sm" w="sm" type="none"/>
            <a:tailEnd len="sm" w="sm" type="none"/>
          </a:ln>
        </p:spPr>
      </p:pic>
      <p:sp>
        <p:nvSpPr>
          <p:cNvPr id="556" name="Google Shape;556;p77"/>
          <p:cNvSpPr txBox="1"/>
          <p:nvPr/>
        </p:nvSpPr>
        <p:spPr>
          <a:xfrm>
            <a:off x="365125" y="6248400"/>
            <a:ext cx="84740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Calibri"/>
                <a:ea typeface="Calibri"/>
                <a:cs typeface="Calibri"/>
                <a:sym typeface="Calibri"/>
              </a:rPr>
              <a:t>Sterner RW (1994) Seasonal and spatial patterns in macro and micro nutrient limitation in Joe Pool Lake, Texas. Limnology and Oceanography 39:535-550</a:t>
            </a:r>
            <a:endParaRPr/>
          </a:p>
        </p:txBody>
      </p:sp>
      <p:sp>
        <p:nvSpPr>
          <p:cNvPr id="557" name="Google Shape;557;p77"/>
          <p:cNvSpPr txBox="1"/>
          <p:nvPr/>
        </p:nvSpPr>
        <p:spPr>
          <a:xfrm>
            <a:off x="6537325" y="1712913"/>
            <a:ext cx="2114550" cy="173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Reservoirs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Deepest near dam</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Highly dendritic</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Big watersheds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Extensive shallows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(note flood pool)</a:t>
            </a:r>
            <a:endParaRPr/>
          </a:p>
        </p:txBody>
      </p:sp>
      <p:sp>
        <p:nvSpPr>
          <p:cNvPr id="558" name="Google Shape;558;p77"/>
          <p:cNvSpPr txBox="1"/>
          <p:nvPr/>
        </p:nvSpPr>
        <p:spPr>
          <a:xfrm>
            <a:off x="7131050" y="4419600"/>
            <a:ext cx="2012950" cy="915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“isopleths” contours of equal depth</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8"/>
          <p:cNvSpPr/>
          <p:nvPr/>
        </p:nvSpPr>
        <p:spPr>
          <a:xfrm>
            <a:off x="960699" y="1192192"/>
            <a:ext cx="7164600" cy="45720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descr="Image result for dam" id="568" name="Google Shape;568;p79"/>
          <p:cNvSpPr/>
          <p:nvPr/>
        </p:nvSpPr>
        <p:spPr>
          <a:xfrm>
            <a:off x="104775" y="452438"/>
            <a:ext cx="8934450" cy="5953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result for dam" id="569" name="Google Shape;569;p79"/>
          <p:cNvPicPr preferRelativeResize="0"/>
          <p:nvPr/>
        </p:nvPicPr>
        <p:blipFill rotWithShape="1">
          <a:blip r:embed="rId3">
            <a:alphaModFix/>
          </a:blip>
          <a:srcRect b="0" l="0" r="0" t="0"/>
          <a:stretch/>
        </p:blipFill>
        <p:spPr>
          <a:xfrm>
            <a:off x="-650566" y="0"/>
            <a:ext cx="10292487" cy="6858000"/>
          </a:xfrm>
          <a:prstGeom prst="rect">
            <a:avLst/>
          </a:prstGeom>
          <a:noFill/>
          <a:ln>
            <a:noFill/>
          </a:ln>
        </p:spPr>
      </p:pic>
      <p:sp>
        <p:nvSpPr>
          <p:cNvPr id="570" name="Google Shape;570;p79"/>
          <p:cNvSpPr txBox="1"/>
          <p:nvPr/>
        </p:nvSpPr>
        <p:spPr>
          <a:xfrm>
            <a:off x="3048000" y="1828800"/>
            <a:ext cx="708660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3200"/>
              <a:buFont typeface="Times New Roman"/>
              <a:buNone/>
            </a:pPr>
            <a:r>
              <a:rPr lang="en-US" sz="3200">
                <a:solidFill>
                  <a:schemeClr val="lt1"/>
                </a:solidFill>
                <a:latin typeface="Times New Roman"/>
                <a:ea typeface="Times New Roman"/>
                <a:cs typeface="Times New Roman"/>
                <a:sym typeface="Times New Roman"/>
              </a:rPr>
              <a:t>Reservoir</a:t>
            </a:r>
            <a:endParaRPr/>
          </a:p>
          <a:p>
            <a:pPr indent="0" lvl="0" marL="0" marR="0" rtl="0" algn="ctr">
              <a:spcBef>
                <a:spcPts val="0"/>
              </a:spcBef>
              <a:spcAft>
                <a:spcPts val="0"/>
              </a:spcAft>
              <a:buClr>
                <a:schemeClr val="lt1"/>
              </a:buClr>
              <a:buSzPts val="3200"/>
              <a:buFont typeface="Times New Roman"/>
              <a:buNone/>
            </a:pPr>
            <a:r>
              <a:rPr lang="en-US" sz="3200">
                <a:solidFill>
                  <a:schemeClr val="lt1"/>
                </a:solidFill>
                <a:latin typeface="Times New Roman"/>
                <a:ea typeface="Times New Roman"/>
                <a:cs typeface="Times New Roman"/>
                <a:sym typeface="Times New Roman"/>
              </a:rPr>
              <a:t>Limnology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0"/>
          <p:cNvSpPr txBox="1"/>
          <p:nvPr/>
        </p:nvSpPr>
        <p:spPr>
          <a:xfrm>
            <a:off x="685800" y="457200"/>
            <a:ext cx="341311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Components of Dams:</a:t>
            </a:r>
            <a:endParaRPr/>
          </a:p>
        </p:txBody>
      </p:sp>
      <p:pic>
        <p:nvPicPr>
          <p:cNvPr id="576" name="Google Shape;576;p80"/>
          <p:cNvPicPr preferRelativeResize="0"/>
          <p:nvPr/>
        </p:nvPicPr>
        <p:blipFill rotWithShape="1">
          <a:blip r:embed="rId3">
            <a:alphaModFix/>
          </a:blip>
          <a:srcRect b="0" l="0" r="0" t="0"/>
          <a:stretch/>
        </p:blipFill>
        <p:spPr>
          <a:xfrm>
            <a:off x="1752600" y="997837"/>
            <a:ext cx="5564505" cy="568773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1"/>
          <p:cNvSpPr txBox="1"/>
          <p:nvPr/>
        </p:nvSpPr>
        <p:spPr>
          <a:xfrm>
            <a:off x="381000" y="381000"/>
            <a:ext cx="24518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Types of Dams:</a:t>
            </a:r>
            <a:endParaRPr/>
          </a:p>
        </p:txBody>
      </p:sp>
      <p:sp>
        <p:nvSpPr>
          <p:cNvPr id="582" name="Google Shape;582;p81"/>
          <p:cNvSpPr txBox="1"/>
          <p:nvPr/>
        </p:nvSpPr>
        <p:spPr>
          <a:xfrm>
            <a:off x="381000" y="1066800"/>
            <a:ext cx="5486400"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Gravity concrete dam – solid concrete that uses mass to hold back water</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Gravity w/ Buttresses – triangular supports on the downstream face that distribute water pressure to the dam foundation</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Concrete Arch dam – concave design into reservoir to strengthen dam</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Earthen Embankment dam – more than 50% of volume of dam is made from compacted earth materials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MANY DAMS ARE A COMBINATION OF THESE VARIOUS DESIGNS</a:t>
            </a:r>
            <a:endParaRPr/>
          </a:p>
        </p:txBody>
      </p:sp>
      <p:pic>
        <p:nvPicPr>
          <p:cNvPr id="583" name="Google Shape;583;p81"/>
          <p:cNvPicPr preferRelativeResize="0"/>
          <p:nvPr/>
        </p:nvPicPr>
        <p:blipFill rotWithShape="1">
          <a:blip r:embed="rId3">
            <a:alphaModFix/>
          </a:blip>
          <a:srcRect b="0" l="0" r="0" t="0"/>
          <a:stretch/>
        </p:blipFill>
        <p:spPr>
          <a:xfrm>
            <a:off x="6096000" y="152400"/>
            <a:ext cx="2450465" cy="6477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2"/>
          <p:cNvSpPr txBox="1"/>
          <p:nvPr/>
        </p:nvSpPr>
        <p:spPr>
          <a:xfrm>
            <a:off x="685800" y="457200"/>
            <a:ext cx="44678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Hoover Dam and Lake Mead:</a:t>
            </a:r>
            <a:endParaRPr/>
          </a:p>
        </p:txBody>
      </p:sp>
      <p:pic>
        <p:nvPicPr>
          <p:cNvPr id="589" name="Google Shape;589;p82"/>
          <p:cNvPicPr preferRelativeResize="0"/>
          <p:nvPr/>
        </p:nvPicPr>
        <p:blipFill rotWithShape="1">
          <a:blip r:embed="rId3">
            <a:alphaModFix/>
          </a:blip>
          <a:srcRect b="0" l="0" r="0" t="0"/>
          <a:stretch/>
        </p:blipFill>
        <p:spPr>
          <a:xfrm>
            <a:off x="228600" y="996950"/>
            <a:ext cx="4228384" cy="2813050"/>
          </a:xfrm>
          <a:prstGeom prst="rect">
            <a:avLst/>
          </a:prstGeom>
          <a:noFill/>
          <a:ln>
            <a:noFill/>
          </a:ln>
        </p:spPr>
      </p:pic>
      <p:pic>
        <p:nvPicPr>
          <p:cNvPr id="590" name="Google Shape;590;p82"/>
          <p:cNvPicPr preferRelativeResize="0"/>
          <p:nvPr/>
        </p:nvPicPr>
        <p:blipFill rotWithShape="1">
          <a:blip r:embed="rId4">
            <a:alphaModFix/>
          </a:blip>
          <a:srcRect b="0" l="0" r="0" t="0"/>
          <a:stretch/>
        </p:blipFill>
        <p:spPr>
          <a:xfrm>
            <a:off x="5867400" y="3733800"/>
            <a:ext cx="2286000" cy="2921570"/>
          </a:xfrm>
          <a:prstGeom prst="rect">
            <a:avLst/>
          </a:prstGeom>
          <a:noFill/>
          <a:ln>
            <a:noFill/>
          </a:ln>
        </p:spPr>
      </p:pic>
      <p:pic>
        <p:nvPicPr>
          <p:cNvPr id="591" name="Google Shape;591;p82"/>
          <p:cNvPicPr preferRelativeResize="0"/>
          <p:nvPr/>
        </p:nvPicPr>
        <p:blipFill rotWithShape="1">
          <a:blip r:embed="rId5">
            <a:alphaModFix/>
          </a:blip>
          <a:srcRect b="0" l="0" r="0" t="0"/>
          <a:stretch/>
        </p:blipFill>
        <p:spPr>
          <a:xfrm>
            <a:off x="1028700" y="4038600"/>
            <a:ext cx="4133492" cy="2494627"/>
          </a:xfrm>
          <a:prstGeom prst="rect">
            <a:avLst/>
          </a:prstGeom>
          <a:noFill/>
          <a:ln>
            <a:noFill/>
          </a:ln>
        </p:spPr>
      </p:pic>
      <p:pic>
        <p:nvPicPr>
          <p:cNvPr id="592" name="Google Shape;592;p82"/>
          <p:cNvPicPr preferRelativeResize="0"/>
          <p:nvPr/>
        </p:nvPicPr>
        <p:blipFill rotWithShape="1">
          <a:blip r:embed="rId6">
            <a:alphaModFix/>
          </a:blip>
          <a:srcRect b="0" l="0" r="0" t="0"/>
          <a:stretch/>
        </p:blipFill>
        <p:spPr>
          <a:xfrm>
            <a:off x="4572000" y="1066800"/>
            <a:ext cx="4426857" cy="23241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3"/>
          <p:cNvSpPr txBox="1"/>
          <p:nvPr/>
        </p:nvSpPr>
        <p:spPr>
          <a:xfrm>
            <a:off x="4038600" y="5029200"/>
            <a:ext cx="115093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FIGURE 7.9</a:t>
            </a:r>
            <a:endParaRPr sz="1400">
              <a:solidFill>
                <a:schemeClr val="dk1"/>
              </a:solidFill>
              <a:latin typeface="Arial"/>
              <a:ea typeface="Arial"/>
              <a:cs typeface="Arial"/>
              <a:sym typeface="Arial"/>
            </a:endParaRPr>
          </a:p>
        </p:txBody>
      </p:sp>
      <p:sp>
        <p:nvSpPr>
          <p:cNvPr id="598" name="Google Shape;598;p83"/>
          <p:cNvSpPr txBox="1"/>
          <p:nvPr/>
        </p:nvSpPr>
        <p:spPr>
          <a:xfrm>
            <a:off x="0" y="5410200"/>
            <a:ext cx="8943975" cy="730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Bathymetric maps of Belton Reservoir, Texas (left), and Flathead Lake, Montana (right). The reservoir is dendritic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and shallow, with the deepest portion near the dam (lower right). Flathead Lake was formed by a combination of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tectonic and glacial processes and is deep with a regular shoreline and shallow outlet (lower left).</a:t>
            </a:r>
            <a:endParaRPr sz="1400">
              <a:solidFill>
                <a:schemeClr val="dk1"/>
              </a:solidFill>
              <a:latin typeface="Calibri"/>
              <a:ea typeface="Calibri"/>
              <a:cs typeface="Calibri"/>
              <a:sym typeface="Calibri"/>
            </a:endParaRPr>
          </a:p>
        </p:txBody>
      </p:sp>
      <p:pic>
        <p:nvPicPr>
          <p:cNvPr descr="f07-09-9780123747242" id="599" name="Google Shape;599;p83"/>
          <p:cNvPicPr preferRelativeResize="0"/>
          <p:nvPr/>
        </p:nvPicPr>
        <p:blipFill rotWithShape="1">
          <a:blip r:embed="rId3">
            <a:alphaModFix/>
          </a:blip>
          <a:srcRect b="0" l="0" r="0" t="0"/>
          <a:stretch/>
        </p:blipFill>
        <p:spPr>
          <a:xfrm>
            <a:off x="1143000" y="228600"/>
            <a:ext cx="6858000" cy="4489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4"/>
          <p:cNvSpPr txBox="1"/>
          <p:nvPr/>
        </p:nvSpPr>
        <p:spPr>
          <a:xfrm>
            <a:off x="228600" y="228600"/>
            <a:ext cx="8610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Reservoir zonation</a:t>
            </a:r>
            <a:endParaRPr sz="2000">
              <a:solidFill>
                <a:schemeClr val="dk1"/>
              </a:solidFill>
              <a:latin typeface="Calibri"/>
              <a:ea typeface="Calibri"/>
              <a:cs typeface="Calibri"/>
              <a:sym typeface="Calibri"/>
            </a:endParaRPr>
          </a:p>
        </p:txBody>
      </p:sp>
      <p:pic>
        <p:nvPicPr>
          <p:cNvPr id="605" name="Google Shape;605;p84"/>
          <p:cNvPicPr preferRelativeResize="0"/>
          <p:nvPr/>
        </p:nvPicPr>
        <p:blipFill rotWithShape="1">
          <a:blip r:embed="rId3">
            <a:alphaModFix/>
          </a:blip>
          <a:srcRect b="0" l="0" r="0" t="0"/>
          <a:stretch/>
        </p:blipFill>
        <p:spPr>
          <a:xfrm>
            <a:off x="152400" y="1066800"/>
            <a:ext cx="8639175" cy="4403965"/>
          </a:xfrm>
          <a:prstGeom prst="rect">
            <a:avLst/>
          </a:prstGeom>
          <a:noFill/>
          <a:ln>
            <a:noFill/>
          </a:ln>
        </p:spPr>
      </p:pic>
      <p:sp>
        <p:nvSpPr>
          <p:cNvPr id="606" name="Google Shape;606;p84"/>
          <p:cNvSpPr txBox="1"/>
          <p:nvPr/>
        </p:nvSpPr>
        <p:spPr>
          <a:xfrm>
            <a:off x="228600" y="5562600"/>
            <a:ext cx="8610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From Thornton et al. 1990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nvSpPr>
        <p:spPr>
          <a:xfrm>
            <a:off x="596650" y="1766976"/>
            <a:ext cx="8219400" cy="2832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100"/>
              <a:buFont typeface="Noto Sans Symbols"/>
              <a:buChar char="●"/>
            </a:pPr>
            <a:r>
              <a:rPr lang="en-US" sz="2800">
                <a:solidFill>
                  <a:schemeClr val="dk1"/>
                </a:solidFill>
              </a:rPr>
              <a:t>Chapter 1</a:t>
            </a:r>
            <a:r>
              <a:rPr lang="en-US" sz="2800">
                <a:solidFill>
                  <a:schemeClr val="dk1"/>
                </a:solidFill>
                <a:latin typeface="Arial"/>
                <a:ea typeface="Arial"/>
                <a:cs typeface="Arial"/>
                <a:sym typeface="Arial"/>
              </a:rPr>
              <a:t> – </a:t>
            </a:r>
            <a:r>
              <a:rPr lang="en-US" sz="2800">
                <a:solidFill>
                  <a:schemeClr val="dk1"/>
                </a:solidFill>
              </a:rPr>
              <a:t>What is limnology?</a:t>
            </a:r>
            <a:endParaRPr sz="2800">
              <a:solidFill>
                <a:schemeClr val="dk1"/>
              </a:solidFill>
            </a:endParaRPr>
          </a:p>
          <a:p>
            <a:pPr indent="0" lvl="0" marL="457200" marR="0" rtl="0" algn="l">
              <a:spcBef>
                <a:spcPts val="0"/>
              </a:spcBef>
              <a:spcAft>
                <a:spcPts val="0"/>
              </a:spcAft>
              <a:buNone/>
            </a:pPr>
            <a:r>
              <a:t/>
            </a:r>
            <a:endParaRPr sz="2800">
              <a:solidFill>
                <a:schemeClr val="dk1"/>
              </a:solidFill>
            </a:endParaRPr>
          </a:p>
          <a:p>
            <a:pPr indent="-342900" lvl="0" marL="342900" marR="0" rtl="0" algn="l">
              <a:lnSpc>
                <a:spcPct val="100000"/>
              </a:lnSpc>
              <a:spcBef>
                <a:spcPts val="560"/>
              </a:spcBef>
              <a:spcAft>
                <a:spcPts val="0"/>
              </a:spcAft>
              <a:buClr>
                <a:schemeClr val="dk1"/>
              </a:buClr>
              <a:buSzPts val="2100"/>
              <a:buFont typeface="Noto Sans Symbols"/>
              <a:buChar char="●"/>
            </a:pPr>
            <a:r>
              <a:rPr lang="en-US" sz="2800">
                <a:solidFill>
                  <a:schemeClr val="dk1"/>
                </a:solidFill>
              </a:rPr>
              <a:t>Chapter 2</a:t>
            </a:r>
            <a:r>
              <a:rPr b="0" i="0" lang="en-US" sz="2800" u="none" cap="none" strike="noStrike">
                <a:solidFill>
                  <a:schemeClr val="dk1"/>
                </a:solidFill>
                <a:latin typeface="Arial"/>
                <a:ea typeface="Arial"/>
                <a:cs typeface="Arial"/>
                <a:sym typeface="Arial"/>
              </a:rPr>
              <a:t> – </a:t>
            </a:r>
            <a:r>
              <a:rPr lang="en-US" sz="2800">
                <a:solidFill>
                  <a:schemeClr val="dk1"/>
                </a:solidFill>
              </a:rPr>
              <a:t>Who are these people? </a:t>
            </a:r>
            <a:endParaRPr b="0" i="0" sz="2800" u="none" cap="none" strike="noStrike">
              <a:solidFill>
                <a:schemeClr val="dk1"/>
              </a:solidFill>
              <a:latin typeface="Arial"/>
              <a:ea typeface="Arial"/>
              <a:cs typeface="Arial"/>
              <a:sym typeface="Arial"/>
            </a:endParaRPr>
          </a:p>
        </p:txBody>
      </p:sp>
      <p:sp>
        <p:nvSpPr>
          <p:cNvPr id="159" name="Google Shape;159;p22"/>
          <p:cNvSpPr txBox="1"/>
          <p:nvPr>
            <p:ph idx="4294967295" type="title"/>
          </p:nvPr>
        </p:nvSpPr>
        <p:spPr>
          <a:xfrm>
            <a:off x="381000" y="2286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Kalff's Limnology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85"/>
          <p:cNvPicPr preferRelativeResize="0"/>
          <p:nvPr/>
        </p:nvPicPr>
        <p:blipFill rotWithShape="1">
          <a:blip r:embed="rId3">
            <a:alphaModFix/>
          </a:blip>
          <a:srcRect b="0" l="0" r="0" t="0"/>
          <a:stretch/>
        </p:blipFill>
        <p:spPr>
          <a:xfrm>
            <a:off x="1295400" y="23351"/>
            <a:ext cx="7010400" cy="6529849"/>
          </a:xfrm>
          <a:prstGeom prst="rect">
            <a:avLst/>
          </a:prstGeom>
          <a:noFill/>
          <a:ln>
            <a:noFill/>
          </a:ln>
        </p:spPr>
      </p:pic>
      <p:sp>
        <p:nvSpPr>
          <p:cNvPr id="612" name="Google Shape;612;p85"/>
          <p:cNvSpPr txBox="1"/>
          <p:nvPr/>
        </p:nvSpPr>
        <p:spPr>
          <a:xfrm>
            <a:off x="228600" y="228600"/>
            <a:ext cx="8610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Reservoir zonation</a:t>
            </a:r>
            <a:endParaRPr sz="2000">
              <a:solidFill>
                <a:schemeClr val="dk1"/>
              </a:solidFill>
              <a:latin typeface="Calibri"/>
              <a:ea typeface="Calibri"/>
              <a:cs typeface="Calibri"/>
              <a:sym typeface="Calibri"/>
            </a:endParaRPr>
          </a:p>
        </p:txBody>
      </p:sp>
      <p:sp>
        <p:nvSpPr>
          <p:cNvPr id="613" name="Google Shape;613;p85"/>
          <p:cNvSpPr txBox="1"/>
          <p:nvPr/>
        </p:nvSpPr>
        <p:spPr>
          <a:xfrm>
            <a:off x="152400" y="6381690"/>
            <a:ext cx="8610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From Thornton et al. 1990</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6"/>
          <p:cNvSpPr txBox="1"/>
          <p:nvPr/>
        </p:nvSpPr>
        <p:spPr>
          <a:xfrm>
            <a:off x="533400" y="457200"/>
            <a:ext cx="7661476"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Why do people build dams?</a:t>
            </a:r>
            <a:endParaRPr/>
          </a:p>
          <a:p>
            <a:pPr indent="0" lvl="0" marL="0" marR="0" rtl="0" algn="l">
              <a:spcBef>
                <a:spcPts val="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Dams are a fundamental management tool to control, regulate, and deliver surface water for a variety of purposes</a:t>
            </a:r>
            <a:endParaRPr/>
          </a:p>
        </p:txBody>
      </p:sp>
      <p:pic>
        <p:nvPicPr>
          <p:cNvPr id="619" name="Google Shape;619;p86"/>
          <p:cNvPicPr preferRelativeResize="0"/>
          <p:nvPr/>
        </p:nvPicPr>
        <p:blipFill rotWithShape="1">
          <a:blip r:embed="rId3">
            <a:alphaModFix/>
          </a:blip>
          <a:srcRect b="0" l="0" r="0" t="0"/>
          <a:stretch/>
        </p:blipFill>
        <p:spPr>
          <a:xfrm>
            <a:off x="4648200" y="3226743"/>
            <a:ext cx="4234873" cy="2795016"/>
          </a:xfrm>
          <a:prstGeom prst="rect">
            <a:avLst/>
          </a:prstGeom>
          <a:noFill/>
          <a:ln>
            <a:noFill/>
          </a:ln>
        </p:spPr>
      </p:pic>
      <p:pic>
        <p:nvPicPr>
          <p:cNvPr id="620" name="Google Shape;620;p86"/>
          <p:cNvPicPr preferRelativeResize="0"/>
          <p:nvPr/>
        </p:nvPicPr>
        <p:blipFill rotWithShape="1">
          <a:blip r:embed="rId4">
            <a:alphaModFix/>
          </a:blip>
          <a:srcRect b="0" l="0" r="0" t="0"/>
          <a:stretch/>
        </p:blipFill>
        <p:spPr>
          <a:xfrm>
            <a:off x="304800" y="2819400"/>
            <a:ext cx="3678373" cy="383830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87"/>
          <p:cNvPicPr preferRelativeResize="0"/>
          <p:nvPr/>
        </p:nvPicPr>
        <p:blipFill rotWithShape="1">
          <a:blip r:embed="rId3">
            <a:alphaModFix/>
          </a:blip>
          <a:srcRect b="0" l="0" r="0" t="0"/>
          <a:stretch/>
        </p:blipFill>
        <p:spPr>
          <a:xfrm>
            <a:off x="76200" y="2590800"/>
            <a:ext cx="4865783" cy="4038600"/>
          </a:xfrm>
          <a:prstGeom prst="rect">
            <a:avLst/>
          </a:prstGeom>
          <a:noFill/>
          <a:ln>
            <a:noFill/>
          </a:ln>
        </p:spPr>
      </p:pic>
      <p:pic>
        <p:nvPicPr>
          <p:cNvPr id="626" name="Google Shape;626;p87"/>
          <p:cNvPicPr preferRelativeResize="0"/>
          <p:nvPr/>
        </p:nvPicPr>
        <p:blipFill rotWithShape="1">
          <a:blip r:embed="rId4">
            <a:alphaModFix/>
          </a:blip>
          <a:srcRect b="0" l="0" r="0" t="0"/>
          <a:stretch/>
        </p:blipFill>
        <p:spPr>
          <a:xfrm>
            <a:off x="5181600" y="2590800"/>
            <a:ext cx="3766820" cy="3896710"/>
          </a:xfrm>
          <a:prstGeom prst="rect">
            <a:avLst/>
          </a:prstGeom>
          <a:noFill/>
          <a:ln>
            <a:noFill/>
          </a:ln>
        </p:spPr>
      </p:pic>
      <p:sp>
        <p:nvSpPr>
          <p:cNvPr id="627" name="Google Shape;627;p87"/>
          <p:cNvSpPr txBox="1"/>
          <p:nvPr/>
        </p:nvSpPr>
        <p:spPr>
          <a:xfrm>
            <a:off x="533400" y="457200"/>
            <a:ext cx="7661476"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Why do people build dams?</a:t>
            </a:r>
            <a:endParaRPr/>
          </a:p>
          <a:p>
            <a:pPr indent="0" lvl="0" marL="0" marR="0" rtl="0" algn="l">
              <a:spcBef>
                <a:spcPts val="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Dams are a fundamental management tool to control, regulate, and deliver surface water for a variety of purposes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8"/>
          <p:cNvSpPr txBox="1"/>
          <p:nvPr/>
        </p:nvSpPr>
        <p:spPr>
          <a:xfrm>
            <a:off x="2667000" y="1990755"/>
            <a:ext cx="373640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imes New Roman"/>
              <a:buNone/>
            </a:pPr>
            <a:r>
              <a:rPr lang="en-US" sz="1600" u="sng">
                <a:solidFill>
                  <a:schemeClr val="hlink"/>
                </a:solidFill>
                <a:latin typeface="Times New Roman"/>
                <a:ea typeface="Times New Roman"/>
                <a:cs typeface="Times New Roman"/>
                <a:sym typeface="Times New Roman"/>
                <a:hlinkClick r:id="rId3"/>
              </a:rPr>
              <a:t>https://nid.sec.usace.army.mil/#/</a:t>
            </a:r>
            <a:endParaRPr sz="1600">
              <a:solidFill>
                <a:schemeClr val="dk1"/>
              </a:solidFill>
              <a:latin typeface="Times New Roman"/>
              <a:ea typeface="Times New Roman"/>
              <a:cs typeface="Times New Roman"/>
              <a:sym typeface="Times New Roman"/>
            </a:endParaRPr>
          </a:p>
        </p:txBody>
      </p:sp>
      <p:sp>
        <p:nvSpPr>
          <p:cNvPr id="633" name="Google Shape;633;p88"/>
          <p:cNvSpPr txBox="1"/>
          <p:nvPr/>
        </p:nvSpPr>
        <p:spPr>
          <a:xfrm>
            <a:off x="609600" y="3286155"/>
            <a:ext cx="76962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	High hazard classification - loss of one human life is likely if the dam 		fails,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Significant hazard classification - possible loss of human life and likely 		significant property or environmental destruction,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Equal or exceed 25 feet in height </a:t>
            </a:r>
            <a:r>
              <a:rPr lang="en-US" sz="1800" u="sng">
                <a:solidFill>
                  <a:schemeClr val="dk1"/>
                </a:solidFill>
                <a:latin typeface="Calibri"/>
                <a:ea typeface="Calibri"/>
                <a:cs typeface="Calibri"/>
                <a:sym typeface="Calibri"/>
              </a:rPr>
              <a:t>and</a:t>
            </a:r>
            <a:r>
              <a:rPr lang="en-US" sz="1800">
                <a:solidFill>
                  <a:schemeClr val="dk1"/>
                </a:solidFill>
                <a:latin typeface="Calibri"/>
                <a:ea typeface="Calibri"/>
                <a:cs typeface="Calibri"/>
                <a:sym typeface="Calibri"/>
              </a:rPr>
              <a:t> exceed 15 acre-feet in storage,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	Equal or exceed 50 acre-feet storage </a:t>
            </a:r>
            <a:r>
              <a:rPr lang="en-US" sz="1800" u="sng">
                <a:solidFill>
                  <a:schemeClr val="dk1"/>
                </a:solidFill>
                <a:latin typeface="Calibri"/>
                <a:ea typeface="Calibri"/>
                <a:cs typeface="Calibri"/>
                <a:sym typeface="Calibri"/>
              </a:rPr>
              <a:t>and</a:t>
            </a:r>
            <a:r>
              <a:rPr lang="en-US" sz="1800">
                <a:solidFill>
                  <a:schemeClr val="dk1"/>
                </a:solidFill>
                <a:latin typeface="Calibri"/>
                <a:ea typeface="Calibri"/>
                <a:cs typeface="Calibri"/>
                <a:sym typeface="Calibri"/>
              </a:rPr>
              <a:t> exceed 6 feet in height.</a:t>
            </a:r>
            <a:endParaRPr/>
          </a:p>
        </p:txBody>
      </p:sp>
      <p:sp>
        <p:nvSpPr>
          <p:cNvPr id="634" name="Google Shape;634;p88"/>
          <p:cNvSpPr txBox="1"/>
          <p:nvPr/>
        </p:nvSpPr>
        <p:spPr>
          <a:xfrm>
            <a:off x="2136206" y="1143000"/>
            <a:ext cx="49503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U.S. National Inventory of Dams</a:t>
            </a:r>
            <a:endParaRPr/>
          </a:p>
        </p:txBody>
      </p:sp>
      <p:sp>
        <p:nvSpPr>
          <p:cNvPr id="635" name="Google Shape;635;p88"/>
          <p:cNvSpPr txBox="1"/>
          <p:nvPr/>
        </p:nvSpPr>
        <p:spPr>
          <a:xfrm>
            <a:off x="596537" y="2623066"/>
            <a:ext cx="44181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Criteria for inclusion in inventory: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89"/>
          <p:cNvPicPr preferRelativeResize="0"/>
          <p:nvPr/>
        </p:nvPicPr>
        <p:blipFill rotWithShape="1">
          <a:blip r:embed="rId3">
            <a:alphaModFix/>
          </a:blip>
          <a:srcRect b="0" l="0" r="0" t="0"/>
          <a:stretch/>
        </p:blipFill>
        <p:spPr>
          <a:xfrm>
            <a:off x="1985554" y="990600"/>
            <a:ext cx="4994778" cy="1965672"/>
          </a:xfrm>
          <a:prstGeom prst="rect">
            <a:avLst/>
          </a:prstGeom>
          <a:noFill/>
          <a:ln>
            <a:noFill/>
          </a:ln>
        </p:spPr>
      </p:pic>
      <p:pic>
        <p:nvPicPr>
          <p:cNvPr id="641" name="Google Shape;641;p89"/>
          <p:cNvPicPr preferRelativeResize="0"/>
          <p:nvPr/>
        </p:nvPicPr>
        <p:blipFill rotWithShape="1">
          <a:blip r:embed="rId4">
            <a:alphaModFix/>
          </a:blip>
          <a:srcRect b="0" l="0" r="0" t="0"/>
          <a:stretch/>
        </p:blipFill>
        <p:spPr>
          <a:xfrm>
            <a:off x="1447800" y="2956272"/>
            <a:ext cx="6218236" cy="3759201"/>
          </a:xfrm>
          <a:prstGeom prst="rect">
            <a:avLst/>
          </a:prstGeom>
          <a:noFill/>
          <a:ln>
            <a:noFill/>
          </a:ln>
        </p:spPr>
      </p:pic>
      <p:sp>
        <p:nvSpPr>
          <p:cNvPr id="642" name="Google Shape;642;p89"/>
          <p:cNvSpPr txBox="1"/>
          <p:nvPr/>
        </p:nvSpPr>
        <p:spPr>
          <a:xfrm>
            <a:off x="6756171" y="2819199"/>
            <a:ext cx="181972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imes New Roman"/>
              <a:buNone/>
            </a:pPr>
            <a:r>
              <a:rPr lang="en-US" sz="1600" u="sng">
                <a:solidFill>
                  <a:schemeClr val="dk1"/>
                </a:solidFill>
                <a:latin typeface="Times New Roman"/>
                <a:ea typeface="Times New Roman"/>
                <a:cs typeface="Times New Roman"/>
                <a:sym typeface="Times New Roman"/>
                <a:hlinkClick r:id="rId5">
                  <a:extLst>
                    <a:ext uri="{A12FA001-AC4F-418D-AE19-62706E023703}">
                      <ahyp:hlinkClr val="tx"/>
                    </a:ext>
                  </a:extLst>
                </a:hlinkClick>
              </a:rPr>
              <a:t>http://nhd.usgs.gov/</a:t>
            </a:r>
            <a:endParaRPr sz="1600">
              <a:solidFill>
                <a:schemeClr val="dk1"/>
              </a:solidFill>
              <a:latin typeface="Times New Roman"/>
              <a:ea typeface="Times New Roman"/>
              <a:cs typeface="Times New Roman"/>
              <a:sym typeface="Times New Roman"/>
            </a:endParaRPr>
          </a:p>
        </p:txBody>
      </p:sp>
      <p:sp>
        <p:nvSpPr>
          <p:cNvPr id="643" name="Google Shape;643;p89"/>
          <p:cNvSpPr txBox="1"/>
          <p:nvPr/>
        </p:nvSpPr>
        <p:spPr>
          <a:xfrm>
            <a:off x="7178242" y="5410200"/>
            <a:ext cx="180850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2965 / 10</a:t>
            </a:r>
            <a:r>
              <a:rPr baseline="30000" lang="en-US" sz="1800">
                <a:solidFill>
                  <a:schemeClr val="dk1"/>
                </a:solidFill>
                <a:latin typeface="Calibri"/>
                <a:ea typeface="Calibri"/>
                <a:cs typeface="Calibri"/>
                <a:sym typeface="Calibri"/>
              </a:rPr>
              <a:t>6</a:t>
            </a:r>
            <a:r>
              <a:rPr lang="en-US" sz="1800">
                <a:solidFill>
                  <a:schemeClr val="dk1"/>
                </a:solidFill>
                <a:latin typeface="Calibri"/>
                <a:ea typeface="Calibri"/>
                <a:cs typeface="Calibri"/>
                <a:sym typeface="Calibri"/>
              </a:rPr>
              <a:t> km</a:t>
            </a:r>
            <a:r>
              <a:rPr baseline="30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0.02 per km</a:t>
            </a:r>
            <a:r>
              <a:rPr baseline="30000" lang="en-US" sz="1800">
                <a:solidFill>
                  <a:schemeClr val="dk1"/>
                </a:solidFill>
                <a:latin typeface="Calibri"/>
                <a:ea typeface="Calibri"/>
                <a:cs typeface="Calibri"/>
                <a:sym typeface="Calibri"/>
              </a:rPr>
              <a:t>2</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0"/>
          <p:cNvSpPr txBox="1"/>
          <p:nvPr/>
        </p:nvSpPr>
        <p:spPr>
          <a:xfrm>
            <a:off x="533400" y="457200"/>
            <a:ext cx="7162800"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Impacts of Dams</a:t>
            </a:r>
            <a:endParaRPr/>
          </a:p>
          <a:p>
            <a:pPr indent="0" lvl="0" marL="0" marR="0" rtl="0" algn="l">
              <a:spcBef>
                <a:spcPts val="0"/>
              </a:spcBef>
              <a:spcAft>
                <a:spcPts val="0"/>
              </a:spcAft>
              <a:buClr>
                <a:schemeClr val="dk1"/>
              </a:buClr>
              <a:buSzPts val="800"/>
              <a:buFont typeface="Arial"/>
              <a:buNone/>
            </a:pPr>
            <a:r>
              <a:t/>
            </a:r>
            <a:endParaRPr sz="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Fish migration</a:t>
            </a:r>
            <a:endParaRPr/>
          </a:p>
        </p:txBody>
      </p:sp>
      <p:pic>
        <p:nvPicPr>
          <p:cNvPr id="649" name="Google Shape;649;p90"/>
          <p:cNvPicPr preferRelativeResize="0"/>
          <p:nvPr/>
        </p:nvPicPr>
        <p:blipFill rotWithShape="1">
          <a:blip r:embed="rId3">
            <a:alphaModFix/>
          </a:blip>
          <a:srcRect b="0" l="0" r="0" t="0"/>
          <a:stretch/>
        </p:blipFill>
        <p:spPr>
          <a:xfrm>
            <a:off x="5536784" y="949642"/>
            <a:ext cx="3121152" cy="2340864"/>
          </a:xfrm>
          <a:prstGeom prst="rect">
            <a:avLst/>
          </a:prstGeom>
          <a:noFill/>
          <a:ln>
            <a:noFill/>
          </a:ln>
        </p:spPr>
      </p:pic>
      <p:pic>
        <p:nvPicPr>
          <p:cNvPr id="650" name="Google Shape;650;p90"/>
          <p:cNvPicPr preferRelativeResize="0"/>
          <p:nvPr/>
        </p:nvPicPr>
        <p:blipFill rotWithShape="1">
          <a:blip r:embed="rId4">
            <a:alphaModFix/>
          </a:blip>
          <a:srcRect b="0" l="0" r="0" t="0"/>
          <a:stretch/>
        </p:blipFill>
        <p:spPr>
          <a:xfrm>
            <a:off x="219075" y="1752600"/>
            <a:ext cx="5136446" cy="3155496"/>
          </a:xfrm>
          <a:prstGeom prst="rect">
            <a:avLst/>
          </a:prstGeom>
          <a:noFill/>
          <a:ln>
            <a:noFill/>
          </a:ln>
        </p:spPr>
      </p:pic>
      <p:pic>
        <p:nvPicPr>
          <p:cNvPr id="651" name="Google Shape;651;p90"/>
          <p:cNvPicPr preferRelativeResize="0"/>
          <p:nvPr/>
        </p:nvPicPr>
        <p:blipFill rotWithShape="1">
          <a:blip r:embed="rId5">
            <a:alphaModFix/>
          </a:blip>
          <a:srcRect b="0" l="0" r="0" t="0"/>
          <a:stretch/>
        </p:blipFill>
        <p:spPr>
          <a:xfrm>
            <a:off x="4876800" y="4089400"/>
            <a:ext cx="3962400" cy="2641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1"/>
          <p:cNvSpPr txBox="1"/>
          <p:nvPr/>
        </p:nvSpPr>
        <p:spPr>
          <a:xfrm>
            <a:off x="533400" y="457200"/>
            <a:ext cx="71628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Navigation through Locks and Dams</a:t>
            </a:r>
            <a:endParaRPr/>
          </a:p>
        </p:txBody>
      </p:sp>
      <p:pic>
        <p:nvPicPr>
          <p:cNvPr id="657" name="Google Shape;657;p91"/>
          <p:cNvPicPr preferRelativeResize="0"/>
          <p:nvPr/>
        </p:nvPicPr>
        <p:blipFill rotWithShape="1">
          <a:blip r:embed="rId3">
            <a:alphaModFix/>
          </a:blip>
          <a:srcRect b="0" l="0" r="0" t="0"/>
          <a:stretch/>
        </p:blipFill>
        <p:spPr>
          <a:xfrm>
            <a:off x="152400" y="3124200"/>
            <a:ext cx="4612240" cy="3063354"/>
          </a:xfrm>
          <a:prstGeom prst="rect">
            <a:avLst/>
          </a:prstGeom>
          <a:noFill/>
          <a:ln>
            <a:noFill/>
          </a:ln>
        </p:spPr>
      </p:pic>
      <p:pic>
        <p:nvPicPr>
          <p:cNvPr id="658" name="Google Shape;658;p91"/>
          <p:cNvPicPr preferRelativeResize="0"/>
          <p:nvPr/>
        </p:nvPicPr>
        <p:blipFill rotWithShape="1">
          <a:blip r:embed="rId4">
            <a:alphaModFix/>
          </a:blip>
          <a:srcRect b="0" l="0" r="0" t="0"/>
          <a:stretch/>
        </p:blipFill>
        <p:spPr>
          <a:xfrm>
            <a:off x="4151811" y="980420"/>
            <a:ext cx="4476750" cy="2409825"/>
          </a:xfrm>
          <a:prstGeom prst="rect">
            <a:avLst/>
          </a:prstGeom>
          <a:noFill/>
          <a:ln>
            <a:noFill/>
          </a:ln>
        </p:spPr>
      </p:pic>
      <p:pic>
        <p:nvPicPr>
          <p:cNvPr id="659" name="Google Shape;659;p91"/>
          <p:cNvPicPr preferRelativeResize="0"/>
          <p:nvPr/>
        </p:nvPicPr>
        <p:blipFill rotWithShape="1">
          <a:blip r:embed="rId5">
            <a:alphaModFix/>
          </a:blip>
          <a:srcRect b="0" l="0" r="0" t="0"/>
          <a:stretch/>
        </p:blipFill>
        <p:spPr>
          <a:xfrm>
            <a:off x="4710211" y="4800600"/>
            <a:ext cx="4267200" cy="199136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92"/>
          <p:cNvPicPr preferRelativeResize="0"/>
          <p:nvPr/>
        </p:nvPicPr>
        <p:blipFill rotWithShape="1">
          <a:blip r:embed="rId3">
            <a:alphaModFix/>
          </a:blip>
          <a:srcRect b="0" l="0" r="0" t="0"/>
          <a:stretch/>
        </p:blipFill>
        <p:spPr>
          <a:xfrm>
            <a:off x="762000" y="381000"/>
            <a:ext cx="7543800" cy="6119013"/>
          </a:xfrm>
          <a:prstGeom prst="rect">
            <a:avLst/>
          </a:prstGeom>
          <a:noFill/>
          <a:ln>
            <a:noFill/>
          </a:ln>
        </p:spPr>
      </p:pic>
      <p:sp>
        <p:nvSpPr>
          <p:cNvPr id="665" name="Google Shape;665;p92"/>
          <p:cNvSpPr txBox="1"/>
          <p:nvPr/>
        </p:nvSpPr>
        <p:spPr>
          <a:xfrm>
            <a:off x="228600" y="6305490"/>
            <a:ext cx="8610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From Thornton et al. 1990</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93"/>
          <p:cNvPicPr preferRelativeResize="0"/>
          <p:nvPr/>
        </p:nvPicPr>
        <p:blipFill rotWithShape="1">
          <a:blip r:embed="rId3">
            <a:alphaModFix/>
          </a:blip>
          <a:srcRect b="0" l="0" r="0" t="0"/>
          <a:stretch/>
        </p:blipFill>
        <p:spPr>
          <a:xfrm>
            <a:off x="1905000" y="106118"/>
            <a:ext cx="5580645" cy="6428032"/>
          </a:xfrm>
          <a:prstGeom prst="rect">
            <a:avLst/>
          </a:prstGeom>
          <a:noFill/>
          <a:ln>
            <a:noFill/>
          </a:ln>
        </p:spPr>
      </p:pic>
      <p:sp>
        <p:nvSpPr>
          <p:cNvPr id="671" name="Google Shape;671;p93"/>
          <p:cNvSpPr txBox="1"/>
          <p:nvPr/>
        </p:nvSpPr>
        <p:spPr>
          <a:xfrm>
            <a:off x="76200" y="6381690"/>
            <a:ext cx="8610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From Thornton et al. 1990</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4"/>
          <p:cNvSpPr txBox="1"/>
          <p:nvPr>
            <p:ph idx="4294967295" type="body"/>
          </p:nvPr>
        </p:nvSpPr>
        <p:spPr>
          <a:xfrm>
            <a:off x="762000" y="3354525"/>
            <a:ext cx="7620000" cy="30480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t>Who are these people?</a:t>
            </a:r>
            <a:endParaRPr/>
          </a:p>
          <a:p>
            <a:pPr indent="-228600" lvl="0" marL="228600" rtl="0" algn="l">
              <a:lnSpc>
                <a:spcPct val="90000"/>
              </a:lnSpc>
              <a:spcBef>
                <a:spcPts val="1000"/>
              </a:spcBef>
              <a:spcAft>
                <a:spcPts val="0"/>
              </a:spcAft>
              <a:buClr>
                <a:schemeClr val="dk1"/>
              </a:buClr>
              <a:buSzPts val="2800"/>
              <a:buChar char="•"/>
            </a:pPr>
            <a:r>
              <a:rPr lang="en-US"/>
              <a:t>What hypotheses about lakes and reservoirs does this article touch on? </a:t>
            </a:r>
            <a:endParaRPr/>
          </a:p>
          <a:p>
            <a:pPr indent="-228600" lvl="0" marL="228600" rtl="0" algn="l">
              <a:lnSpc>
                <a:spcPct val="90000"/>
              </a:lnSpc>
              <a:spcBef>
                <a:spcPts val="1000"/>
              </a:spcBef>
              <a:spcAft>
                <a:spcPts val="0"/>
              </a:spcAft>
              <a:buClr>
                <a:schemeClr val="dk1"/>
              </a:buClr>
              <a:buSzPts val="2800"/>
              <a:buChar char="•"/>
            </a:pPr>
            <a:r>
              <a:rPr lang="en-US"/>
              <a:t>What potential hypotheses about lakes and reservoirs does this </a:t>
            </a:r>
            <a:r>
              <a:rPr lang="en-US"/>
              <a:t>article</a:t>
            </a:r>
            <a:r>
              <a:rPr lang="en-US"/>
              <a:t> generate in your mind? </a:t>
            </a:r>
            <a:endParaRPr/>
          </a:p>
          <a:p>
            <a:pPr indent="-228600" lvl="0" marL="228600" rtl="0" algn="l">
              <a:lnSpc>
                <a:spcPct val="90000"/>
              </a:lnSpc>
              <a:spcBef>
                <a:spcPts val="1000"/>
              </a:spcBef>
              <a:spcAft>
                <a:spcPts val="0"/>
              </a:spcAft>
              <a:buSzPts val="2800"/>
              <a:buChar char="•"/>
            </a:pPr>
            <a:r>
              <a:rPr lang="en-US"/>
              <a:t>What did you find to be most or least useful about this article?</a:t>
            </a:r>
            <a:endParaRPr/>
          </a:p>
        </p:txBody>
      </p:sp>
      <p:pic>
        <p:nvPicPr>
          <p:cNvPr id="677" name="Google Shape;677;p94"/>
          <p:cNvPicPr preferRelativeResize="0"/>
          <p:nvPr/>
        </p:nvPicPr>
        <p:blipFill>
          <a:blip r:embed="rId3">
            <a:alphaModFix/>
          </a:blip>
          <a:stretch>
            <a:fillRect/>
          </a:stretch>
        </p:blipFill>
        <p:spPr>
          <a:xfrm>
            <a:off x="844725" y="77646"/>
            <a:ext cx="7213975" cy="294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3"/>
          <p:cNvPicPr preferRelativeResize="0"/>
          <p:nvPr/>
        </p:nvPicPr>
        <p:blipFill>
          <a:blip r:embed="rId3">
            <a:alphaModFix/>
          </a:blip>
          <a:stretch>
            <a:fillRect/>
          </a:stretch>
        </p:blipFill>
        <p:spPr>
          <a:xfrm>
            <a:off x="1937000" y="1537575"/>
            <a:ext cx="4714076" cy="1922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4"/>
          <p:cNvPicPr preferRelativeResize="0"/>
          <p:nvPr/>
        </p:nvPicPr>
        <p:blipFill>
          <a:blip r:embed="rId3">
            <a:alphaModFix/>
          </a:blip>
          <a:stretch>
            <a:fillRect/>
          </a:stretch>
        </p:blipFill>
        <p:spPr>
          <a:xfrm>
            <a:off x="313200" y="313825"/>
            <a:ext cx="8615726" cy="563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